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36"/>
  </p:notesMasterIdLst>
  <p:sldIdLst>
    <p:sldId id="256" r:id="rId2"/>
    <p:sldId id="386" r:id="rId3"/>
    <p:sldId id="387" r:id="rId4"/>
    <p:sldId id="368" r:id="rId5"/>
    <p:sldId id="316" r:id="rId6"/>
    <p:sldId id="338" r:id="rId7"/>
    <p:sldId id="279" r:id="rId8"/>
    <p:sldId id="370" r:id="rId9"/>
    <p:sldId id="375" r:id="rId10"/>
    <p:sldId id="372" r:id="rId11"/>
    <p:sldId id="373" r:id="rId12"/>
    <p:sldId id="378" r:id="rId13"/>
    <p:sldId id="374" r:id="rId14"/>
    <p:sldId id="376" r:id="rId15"/>
    <p:sldId id="377" r:id="rId16"/>
    <p:sldId id="327" r:id="rId17"/>
    <p:sldId id="379" r:id="rId18"/>
    <p:sldId id="323" r:id="rId19"/>
    <p:sldId id="380" r:id="rId20"/>
    <p:sldId id="324" r:id="rId21"/>
    <p:sldId id="381" r:id="rId22"/>
    <p:sldId id="382" r:id="rId23"/>
    <p:sldId id="383" r:id="rId24"/>
    <p:sldId id="384" r:id="rId25"/>
    <p:sldId id="391" r:id="rId26"/>
    <p:sldId id="385" r:id="rId27"/>
    <p:sldId id="390" r:id="rId28"/>
    <p:sldId id="388" r:id="rId29"/>
    <p:sldId id="389" r:id="rId30"/>
    <p:sldId id="397" r:id="rId31"/>
    <p:sldId id="392" r:id="rId32"/>
    <p:sldId id="393" r:id="rId33"/>
    <p:sldId id="394" r:id="rId34"/>
    <p:sldId id="395" r:id="rId3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uck McDade" initials="CM" lastIdx="5" clrIdx="0"/>
  <p:cmAuthor id="1" name="Warren H White" initials="WHW" lastIdx="3" clrIdx="1"/>
  <p:cmAuthor id="2" name="JRICE" initials="JR" lastIdx="15" clrIdx="2"/>
  <p:cmAuthor id="3" name="Ann Dillner" initials="AD"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528"/>
    <a:srgbClr val="AE06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89965" autoAdjust="0"/>
  </p:normalViewPr>
  <p:slideViewPr>
    <p:cSldViewPr>
      <p:cViewPr>
        <p:scale>
          <a:sx n="104" d="100"/>
          <a:sy n="104" d="100"/>
        </p:scale>
        <p:origin x="-1980"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1193"/>
          </a:xfrm>
          <a:prstGeom prst="rect">
            <a:avLst/>
          </a:prstGeom>
        </p:spPr>
        <p:txBody>
          <a:bodyPr vert="horz" lIns="87810" tIns="43905" rIns="87810" bIns="43905" rtlCol="0"/>
          <a:lstStyle>
            <a:lvl1pPr algn="l">
              <a:defRPr sz="1200"/>
            </a:lvl1pPr>
          </a:lstStyle>
          <a:p>
            <a:endParaRPr lang="en-US"/>
          </a:p>
        </p:txBody>
      </p:sp>
      <p:sp>
        <p:nvSpPr>
          <p:cNvPr id="3" name="Date Placeholder 2"/>
          <p:cNvSpPr>
            <a:spLocks noGrp="1"/>
          </p:cNvSpPr>
          <p:nvPr>
            <p:ph type="dt" idx="1"/>
          </p:nvPr>
        </p:nvSpPr>
        <p:spPr>
          <a:xfrm>
            <a:off x="3970734" y="0"/>
            <a:ext cx="3038145" cy="461193"/>
          </a:xfrm>
          <a:prstGeom prst="rect">
            <a:avLst/>
          </a:prstGeom>
        </p:spPr>
        <p:txBody>
          <a:bodyPr vert="horz" lIns="87810" tIns="43905" rIns="87810" bIns="43905" rtlCol="0"/>
          <a:lstStyle>
            <a:lvl1pPr algn="r">
              <a:defRPr sz="1200"/>
            </a:lvl1pPr>
          </a:lstStyle>
          <a:p>
            <a:fld id="{6C3754F3-881B-49D6-9606-95908037B6BD}" type="datetimeFigureOut">
              <a:rPr lang="en-US" smtClean="0"/>
              <a:pPr/>
              <a:t>3/26/2013</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87810" tIns="43905" rIns="87810" bIns="43905" rtlCol="0" anchor="ctr"/>
          <a:lstStyle/>
          <a:p>
            <a:endParaRPr lang="en-US"/>
          </a:p>
        </p:txBody>
      </p:sp>
      <p:sp>
        <p:nvSpPr>
          <p:cNvPr id="5" name="Notes Placeholder 4"/>
          <p:cNvSpPr>
            <a:spLocks noGrp="1"/>
          </p:cNvSpPr>
          <p:nvPr>
            <p:ph type="body" sz="quarter" idx="3"/>
          </p:nvPr>
        </p:nvSpPr>
        <p:spPr>
          <a:xfrm>
            <a:off x="701345" y="4387442"/>
            <a:ext cx="5607711" cy="4155317"/>
          </a:xfrm>
          <a:prstGeom prst="rect">
            <a:avLst/>
          </a:prstGeom>
        </p:spPr>
        <p:txBody>
          <a:bodyPr vert="horz" lIns="87810" tIns="43905" rIns="87810" bIns="439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356"/>
            <a:ext cx="3038145" cy="461193"/>
          </a:xfrm>
          <a:prstGeom prst="rect">
            <a:avLst/>
          </a:prstGeom>
        </p:spPr>
        <p:txBody>
          <a:bodyPr vert="horz" lIns="87810" tIns="43905" rIns="87810" bIns="43905"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773356"/>
            <a:ext cx="3038145" cy="461193"/>
          </a:xfrm>
          <a:prstGeom prst="rect">
            <a:avLst/>
          </a:prstGeom>
        </p:spPr>
        <p:txBody>
          <a:bodyPr vert="horz" lIns="87810" tIns="43905" rIns="87810" bIns="43905" rtlCol="0" anchor="b"/>
          <a:lstStyle>
            <a:lvl1pPr algn="r">
              <a:defRPr sz="1200"/>
            </a:lvl1pPr>
          </a:lstStyle>
          <a:p>
            <a:fld id="{C3EC7A01-F622-4B18-A8C1-7E42C9D1181D}" type="slidenum">
              <a:rPr lang="en-US" smtClean="0"/>
              <a:pPr/>
              <a:t>‹#›</a:t>
            </a:fld>
            <a:endParaRPr lang="en-US"/>
          </a:p>
        </p:txBody>
      </p:sp>
    </p:spTree>
    <p:extLst>
      <p:ext uri="{BB962C8B-B14F-4D97-AF65-F5344CB8AC3E}">
        <p14:creationId xmlns:p14="http://schemas.microsoft.com/office/powerpoint/2010/main" val="241815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01355-01B3-494F-8022-4808A5C074E8}" type="slidenum">
              <a:rPr lang="en-US"/>
              <a:pPr/>
              <a:t>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dirty="0"/>
              <a:t>High face velocity affects the artifacts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Turpin and colleagues in </a:t>
            </a:r>
            <a:r>
              <a:rPr lang="en-US" dirty="0" err="1" smtClean="0"/>
              <a:t>Maimone</a:t>
            </a:r>
            <a:r>
              <a:rPr lang="en-US" dirty="0" smtClean="0"/>
              <a:t> et al., AWMA 61, 2011, argue that using regression is</a:t>
            </a:r>
            <a:r>
              <a:rPr lang="en-US" baseline="0" dirty="0" smtClean="0"/>
              <a:t> not a good method for determining the OC artifact due to possible </a:t>
            </a:r>
            <a:r>
              <a:rPr lang="en-US" baseline="0" dirty="0" err="1" smtClean="0"/>
              <a:t>volitalization</a:t>
            </a:r>
            <a:r>
              <a:rPr lang="en-US" baseline="0" dirty="0" smtClean="0"/>
              <a:t> of OC and nitrate off the </a:t>
            </a:r>
            <a:r>
              <a:rPr lang="en-US" baseline="0" dirty="0" err="1" smtClean="0"/>
              <a:t>teflon</a:t>
            </a:r>
            <a:r>
              <a:rPr lang="en-US" baseline="0" dirty="0" smtClean="0"/>
              <a:t> filter, assumes OC artifact is a constant over all sites/seasons/mass range, OC  is not necessarily proportional to mass (assumes constant % OC).  In our work, we are </a:t>
            </a:r>
            <a:r>
              <a:rPr lang="en-US" b="1" baseline="0" dirty="0" smtClean="0"/>
              <a:t>not</a:t>
            </a:r>
            <a:r>
              <a:rPr lang="en-US" baseline="0" dirty="0" smtClean="0"/>
              <a:t> using regression to determine the artifact but to compare different OC artifact correction methods in a qualitative way. </a:t>
            </a:r>
            <a:endParaRPr lang="en-US" dirty="0" smtClean="0"/>
          </a:p>
          <a:p>
            <a:endParaRPr lang="en-US" dirty="0"/>
          </a:p>
        </p:txBody>
      </p:sp>
      <p:sp>
        <p:nvSpPr>
          <p:cNvPr id="4" name="Slide Number Placeholder 3"/>
          <p:cNvSpPr>
            <a:spLocks noGrp="1"/>
          </p:cNvSpPr>
          <p:nvPr>
            <p:ph type="sldNum" sz="quarter" idx="10"/>
          </p:nvPr>
        </p:nvSpPr>
        <p:spPr/>
        <p:txBody>
          <a:bodyPr/>
          <a:lstStyle/>
          <a:p>
            <a:fld id="{C3EC7A01-F622-4B18-A8C1-7E42C9D1181D}" type="slidenum">
              <a:rPr lang="en-US" smtClean="0"/>
              <a:pPr/>
              <a:t>18</a:t>
            </a:fld>
            <a:endParaRPr lang="en-US"/>
          </a:p>
        </p:txBody>
      </p:sp>
    </p:spTree>
    <p:extLst>
      <p:ext uri="{BB962C8B-B14F-4D97-AF65-F5344CB8AC3E}">
        <p14:creationId xmlns:p14="http://schemas.microsoft.com/office/powerpoint/2010/main" val="329962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Uncertainty in mass is included in calculation of intercept (White and Macias, On measurement error and the empirical relationship of atmospheric extinction to aerosol composition in the non-urban West, in Transactions</a:t>
            </a:r>
            <a:r>
              <a:rPr lang="en-US" baseline="0" dirty="0" smtClean="0"/>
              <a:t> Visibility Protection, Research and Policy Aspects, ACPA, 1986).  A variance in the mass error of 0.36 </a:t>
            </a:r>
            <a:r>
              <a:rPr lang="en-US" baseline="0" dirty="0" err="1" smtClean="0"/>
              <a:t>ug</a:t>
            </a:r>
            <a:r>
              <a:rPr lang="en-US" baseline="0" dirty="0" smtClean="0"/>
              <a:t>/m3 is used to estimate mass uncertainty.  This value is the middle of the range of uncertainties observed in 2009-2011 collocated data in IMPROVE.   This mass uncertainty does not account for volatile loss of OC or nitrate off of </a:t>
            </a:r>
            <a:r>
              <a:rPr lang="en-US" baseline="0" dirty="0" err="1" smtClean="0"/>
              <a:t>teflon</a:t>
            </a:r>
            <a:r>
              <a:rPr lang="en-US" baseline="0" dirty="0" smtClean="0"/>
              <a:t> filters.</a:t>
            </a:r>
            <a:endParaRPr lang="en-US" dirty="0"/>
          </a:p>
        </p:txBody>
      </p:sp>
      <p:sp>
        <p:nvSpPr>
          <p:cNvPr id="4" name="Slide Number Placeholder 3"/>
          <p:cNvSpPr>
            <a:spLocks noGrp="1"/>
          </p:cNvSpPr>
          <p:nvPr>
            <p:ph type="sldNum" sz="quarter" idx="10"/>
          </p:nvPr>
        </p:nvSpPr>
        <p:spPr/>
        <p:txBody>
          <a:bodyPr/>
          <a:lstStyle/>
          <a:p>
            <a:fld id="{C3EC7A01-F622-4B18-A8C1-7E42C9D1181D}" type="slidenum">
              <a:rPr lang="en-US" smtClean="0"/>
              <a:pPr/>
              <a:t>19</a:t>
            </a:fld>
            <a:endParaRPr lang="en-US"/>
          </a:p>
        </p:txBody>
      </p:sp>
    </p:spTree>
    <p:extLst>
      <p:ext uri="{BB962C8B-B14F-4D97-AF65-F5344CB8AC3E}">
        <p14:creationId xmlns:p14="http://schemas.microsoft.com/office/powerpoint/2010/main" val="379056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Uncertainty in mass is included in calculation of intercept (White and Macias, On measurement error and the empirical relationship of atmospheric extinction to aerosol composition in the non-urban West, in Transactions</a:t>
            </a:r>
            <a:r>
              <a:rPr lang="en-US" baseline="0" dirty="0" smtClean="0"/>
              <a:t> Visibility Protection, Research and Policy Aspects, ACPA, 1986).  A variance in the mass error of 0.36 </a:t>
            </a:r>
            <a:r>
              <a:rPr lang="en-US" baseline="0" dirty="0" err="1" smtClean="0"/>
              <a:t>ug</a:t>
            </a:r>
            <a:r>
              <a:rPr lang="en-US" baseline="0" dirty="0" smtClean="0"/>
              <a:t>/m3 is used to estimate mass uncertainty.  This value is the same value as used for IMPROVE filters.  This is likely a lower estimate of the variance in mass error for CSN.  Larger estimates of the variance of the mass for CSN produce slightly lower intercepts but they are not close to zero and remain qualitatively the same. This mass uncertainty does not account for volatile loss of OC or nitrate off of </a:t>
            </a:r>
            <a:r>
              <a:rPr lang="en-US" baseline="0" dirty="0" err="1" smtClean="0"/>
              <a:t>teflon</a:t>
            </a:r>
            <a:r>
              <a:rPr lang="en-US" baseline="0" dirty="0" smtClean="0"/>
              <a:t> filters.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EC7A01-F622-4B18-A8C1-7E42C9D1181D}" type="slidenum">
              <a:rPr lang="en-US" smtClean="0"/>
              <a:pPr/>
              <a:t>21</a:t>
            </a:fld>
            <a:endParaRPr lang="en-US"/>
          </a:p>
        </p:txBody>
      </p:sp>
    </p:spTree>
    <p:extLst>
      <p:ext uri="{BB962C8B-B14F-4D97-AF65-F5344CB8AC3E}">
        <p14:creationId xmlns:p14="http://schemas.microsoft.com/office/powerpoint/2010/main" val="244456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C7A01-F622-4B18-A8C1-7E42C9D1181D}" type="slidenum">
              <a:rPr lang="en-US" smtClean="0"/>
              <a:pPr/>
              <a:t>25</a:t>
            </a:fld>
            <a:endParaRPr lang="en-US"/>
          </a:p>
        </p:txBody>
      </p:sp>
    </p:spTree>
    <p:extLst>
      <p:ext uri="{BB962C8B-B14F-4D97-AF65-F5344CB8AC3E}">
        <p14:creationId xmlns:p14="http://schemas.microsoft.com/office/powerpoint/2010/main" val="96420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EC7A01-F622-4B18-A8C1-7E42C9D1181D}"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p:spPr>
          <p:txBody>
            <a:bodyPr/>
            <a:lstStyle/>
            <a:p>
              <a:pPr eaLnBrk="0" hangingPunct="0">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p:spPr>
            <p:txBody>
              <a:bodyPr/>
              <a:lstStyle/>
              <a:p>
                <a:pPr eaLnBrk="0" hangingPunct="0">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p:spPr>
            <p:txBody>
              <a:bodyPr/>
              <a:lstStyle/>
              <a:p>
                <a:pPr eaLnBrk="0" hangingPunct="0">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eaLnBrk="0" hangingPunct="0">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eaLnBrk="0" hangingPunct="0">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eaLnBrk="0" hangingPunct="0">
                  <a:defRPr/>
                </a:pPr>
                <a:endParaRPr lang="en-US"/>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p:spPr>
            <p:txBody>
              <a:bodyPr/>
              <a:lstStyle/>
              <a:p>
                <a:pPr eaLnBrk="0" hangingPunct="0">
                  <a:defRPr/>
                </a:pPr>
                <a:endParaRPr lang="en-US"/>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p:spPr>
            <p:txBody>
              <a:bodyPr/>
              <a:lstStyle/>
              <a:p>
                <a:pPr eaLnBrk="0" hangingPunct="0">
                  <a:defRPr/>
                </a:pPr>
                <a:endParaRPr lang="en-US"/>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eaLnBrk="0" hangingPunct="0">
                  <a:defRPr/>
                </a:pPr>
                <a:endParaRPr lang="en-US"/>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p:spPr>
            <p:txBody>
              <a:bodyPr/>
              <a:lstStyle/>
              <a:p>
                <a:pPr eaLnBrk="0" hangingPunct="0">
                  <a:defRPr/>
                </a:pPr>
                <a:endParaRPr lang="en-US"/>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p:spPr>
            <p:txBody>
              <a:bodyPr/>
              <a:lstStyle/>
              <a:p>
                <a:pPr eaLnBrk="0" hangingPunct="0">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eaLnBrk="0" hangingPunct="0">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p:spPr>
            <p:txBody>
              <a:bodyPr/>
              <a:lstStyle/>
              <a:p>
                <a:pPr eaLnBrk="0" hangingPunct="0">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p:spPr>
            <p:txBody>
              <a:bodyPr/>
              <a:lstStyle/>
              <a:p>
                <a:pPr eaLnBrk="0" hangingPunct="0">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p:spPr>
            <p:txBody>
              <a:bodyPr/>
              <a:lstStyle/>
              <a:p>
                <a:pPr eaLnBrk="0" hangingPunct="0">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eaLnBrk="0" hangingPunct="0">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eaLnBrk="0" hangingPunct="0">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eaLnBrk="0" hangingPunct="0">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p:spPr>
            <p:txBody>
              <a:bodyPr/>
              <a:lstStyle/>
              <a:p>
                <a:pPr eaLnBrk="0" hangingPunct="0">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p:spPr>
            <p:txBody>
              <a:bodyPr/>
              <a:lstStyle/>
              <a:p>
                <a:pPr eaLnBrk="0" hangingPunct="0">
                  <a:defRPr/>
                </a:pPr>
                <a:endParaRPr lang="en-US"/>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p:spPr>
            <p:txBody>
              <a:bodyPr/>
              <a:lstStyle/>
              <a:p>
                <a:pPr eaLnBrk="0" hangingPunct="0">
                  <a:defRPr/>
                </a:pPr>
                <a:endParaRPr lang="en-US"/>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p:spPr>
            <p:txBody>
              <a:bodyPr/>
              <a:lstStyle/>
              <a:p>
                <a:pPr eaLnBrk="0" hangingPunct="0">
                  <a:defRPr/>
                </a:pPr>
                <a:endParaRPr lang="en-US"/>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p:spPr>
            <p:txBody>
              <a:bodyPr/>
              <a:lstStyle/>
              <a:p>
                <a:pPr eaLnBrk="0" hangingPunct="0">
                  <a:defRPr/>
                </a:pPr>
                <a:endParaRPr lang="en-US"/>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p:spPr>
            <p:txBody>
              <a:bodyPr/>
              <a:lstStyle/>
              <a:p>
                <a:pPr eaLnBrk="0" hangingPunct="0">
                  <a:defRPr/>
                </a:pPr>
                <a:endParaRPr lang="en-US"/>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p:spPr>
            <p:txBody>
              <a:bodyPr/>
              <a:lstStyle/>
              <a:p>
                <a:pPr eaLnBrk="0" hangingPunct="0">
                  <a:defRPr/>
                </a:pPr>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p:spPr>
            <p:txBody>
              <a:bodyPr/>
              <a:lstStyle/>
              <a:p>
                <a:pPr eaLnBrk="0" hangingPunct="0">
                  <a:defRPr/>
                </a:pPr>
                <a:endParaRPr lang="en-US"/>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eaLnBrk="0" hangingPunct="0">
                  <a:defRPr/>
                </a:pPr>
                <a:endParaRPr lang="en-US"/>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eaLnBrk="0" hangingPunct="0">
                  <a:defRPr/>
                </a:pPr>
                <a:endParaRPr lang="en-US"/>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eaLnBrk="0" hangingPunct="0">
                  <a:defRPr/>
                </a:pPr>
                <a:endParaRPr lang="en-US"/>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p:spPr>
            <p:txBody>
              <a:bodyPr/>
              <a:lstStyle/>
              <a:p>
                <a:pPr eaLnBrk="0" hangingPunct="0">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eaLnBrk="0" hangingPunct="0">
                  <a:defRPr/>
                </a:pPr>
                <a:endParaRPr lang="en-US"/>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eaLnBrk="0" hangingPunct="0">
                  <a:defRPr/>
                </a:pPr>
                <a:endParaRPr lang="en-US"/>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p:spPr>
            <p:txBody>
              <a:bodyPr/>
              <a:lstStyle/>
              <a:p>
                <a:pPr eaLnBrk="0" hangingPunct="0">
                  <a:defRPr/>
                </a:pPr>
                <a:endParaRPr lang="en-US"/>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eaLnBrk="0" hangingPunct="0">
                  <a:defRPr/>
                </a:pPr>
                <a:endParaRPr lang="en-US"/>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eaLnBrk="0" hangingPunct="0">
                  <a:defRPr/>
                </a:pPr>
                <a:endParaRPr lang="en-US"/>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eaLnBrk="0" hangingPunct="0">
                  <a:defRPr/>
                </a:pPr>
                <a:endParaRPr lang="en-US"/>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eaLnBrk="0" hangingPunct="0">
                  <a:defRPr/>
                </a:pPr>
                <a:endParaRPr lang="en-US"/>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p:spPr>
            <p:txBody>
              <a:bodyPr/>
              <a:lstStyle/>
              <a:p>
                <a:pPr eaLnBrk="0" hangingPunct="0">
                  <a:defRPr/>
                </a:pPr>
                <a:endParaRPr lang="en-US"/>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p:spPr>
            <p:txBody>
              <a:bodyPr/>
              <a:lstStyle/>
              <a:p>
                <a:pPr eaLnBrk="0" hangingPunct="0">
                  <a:defRPr/>
                </a:pPr>
                <a:endParaRPr lang="en-US"/>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eaLnBrk="0" hangingPunct="0">
                  <a:defRPr/>
                </a:pPr>
                <a:endParaRPr lang="en-US"/>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eaLnBrk="0" hangingPunct="0">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p:spPr>
            <p:txBody>
              <a:bodyPr/>
              <a:lstStyle/>
              <a:p>
                <a:pPr eaLnBrk="0" hangingPunct="0">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p:spPr>
            <p:txBody>
              <a:bodyPr/>
              <a:lstStyle/>
              <a:p>
                <a:pPr eaLnBrk="0" hangingPunct="0">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eaLnBrk="0" hangingPunct="0">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eaLnBrk="0" hangingPunct="0">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eaLnBrk="0" hangingPunct="0">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eaLnBrk="0" hangingPunct="0">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p:spPr>
            <p:txBody>
              <a:bodyPr/>
              <a:lstStyle/>
              <a:p>
                <a:pPr eaLnBrk="0" hangingPunct="0">
                  <a:defRPr/>
                </a:pPr>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p:spPr>
            <p:txBody>
              <a:bodyPr/>
              <a:lstStyle/>
              <a:p>
                <a:pPr eaLnBrk="0" hangingPunct="0">
                  <a:defRPr/>
                </a:pPr>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p:spPr>
            <p:txBody>
              <a:bodyPr/>
              <a:lstStyle/>
              <a:p>
                <a:pPr eaLnBrk="0" hangingPunct="0">
                  <a:defRPr/>
                </a:pPr>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p:spPr>
            <p:txBody>
              <a:bodyPr/>
              <a:lstStyle/>
              <a:p>
                <a:pPr eaLnBrk="0" hangingPunct="0">
                  <a:defRPr/>
                </a:pPr>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p:spPr>
            <p:txBody>
              <a:bodyPr/>
              <a:lstStyle/>
              <a:p>
                <a:pPr eaLnBrk="0" hangingPunct="0">
                  <a:defRPr/>
                </a:pPr>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p:spPr>
            <p:txBody>
              <a:bodyPr/>
              <a:lstStyle/>
              <a:p>
                <a:pPr eaLnBrk="0" hangingPunct="0">
                  <a:defRPr/>
                </a:pPr>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p:spPr>
            <p:txBody>
              <a:bodyPr/>
              <a:lstStyle/>
              <a:p>
                <a:pPr eaLnBrk="0" hangingPunct="0">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p:spPr>
              <p:txBody>
                <a:bodyPr/>
                <a:lstStyle/>
                <a:p>
                  <a:pPr eaLnBrk="0" hangingPunct="0">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p:spPr>
              <p:txBody>
                <a:bodyPr/>
                <a:lstStyle/>
                <a:p>
                  <a:pPr eaLnBrk="0" hangingPunct="0">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p:spPr>
              <p:txBody>
                <a:bodyPr/>
                <a:lstStyle/>
                <a:p>
                  <a:pPr eaLnBrk="0" hangingPunct="0">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p:spPr>
              <p:txBody>
                <a:bodyPr/>
                <a:lstStyle/>
                <a:p>
                  <a:pPr eaLnBrk="0" hangingPunct="0">
                    <a:defRPr/>
                  </a:pPr>
                  <a:endParaRPr lang="en-US"/>
                </a:p>
              </p:txBody>
            </p:sp>
          </p:grpSp>
        </p:grpSp>
      </p:grpSp>
      <p:sp>
        <p:nvSpPr>
          <p:cNvPr id="20546"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2054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2484C7C1-A762-4EE8-8D87-502A6189E3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13C3A857-15D6-482D-900D-4E8C835F9F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86A99993-FCE3-4688-BAC6-D9BB4450DD9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EA6F72F7-59E3-42B9-AA72-CC99AD6F28F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B5DE7D46-0239-4D27-B6CA-33F6F0E641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71DA9A10-7965-447F-BCC0-DA5BC346B3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31CB117C-4FEC-42E5-80F7-1AEF89A66B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7E86D4D4-CA2B-4BE3-AF36-32ADA6513F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CCFD1448-8B75-4EC8-BC74-7B95AD2C53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66174F87-5A36-4DAB-AA56-6D04CB643C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966E20B6-0D90-4ED4-86CD-2FF15A1C85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389498CC-D668-423D-93C8-6E54720D56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698970DC-BB8F-488F-86B7-074E95E8EE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6976CAA2-DF4D-457A-80F7-8152FE3AA0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p:spPr>
        <p:txBody>
          <a:bodyPr/>
          <a:lstStyle/>
          <a:p>
            <a:pPr eaLnBrk="0" hangingPunct="0">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19460"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p:spPr>
          <p:txBody>
            <a:bodyPr/>
            <a:lstStyle/>
            <a:p>
              <a:pPr eaLnBrk="0" hangingPunct="0">
                <a:defRPr/>
              </a:pPr>
              <a:endParaRPr lang="en-US"/>
            </a:p>
          </p:txBody>
        </p:sp>
        <p:grpSp>
          <p:nvGrpSpPr>
            <p:cNvPr id="1034" name="Group 5"/>
            <p:cNvGrpSpPr>
              <a:grpSpLocks/>
            </p:cNvGrpSpPr>
            <p:nvPr userDrawn="1"/>
          </p:nvGrpSpPr>
          <p:grpSpPr bwMode="auto">
            <a:xfrm>
              <a:off x="3528" y="3715"/>
              <a:ext cx="792" cy="521"/>
              <a:chOff x="3527" y="3715"/>
              <a:chExt cx="792" cy="521"/>
            </a:xfrm>
          </p:grpSpPr>
          <p:sp>
            <p:nvSpPr>
              <p:cNvPr id="1946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p:spPr>
            <p:txBody>
              <a:bodyPr/>
              <a:lstStyle/>
              <a:p>
                <a:pPr eaLnBrk="0" hangingPunct="0">
                  <a:defRPr/>
                </a:pPr>
                <a:endParaRPr lang="en-US"/>
              </a:p>
            </p:txBody>
          </p:sp>
          <p:sp>
            <p:nvSpPr>
              <p:cNvPr id="1946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p:spPr>
            <p:txBody>
              <a:bodyPr/>
              <a:lstStyle/>
              <a:p>
                <a:pPr eaLnBrk="0" hangingPunct="0">
                  <a:defRPr/>
                </a:pPr>
                <a:endParaRPr lang="en-US"/>
              </a:p>
            </p:txBody>
          </p:sp>
          <p:sp>
            <p:nvSpPr>
              <p:cNvPr id="1946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eaLnBrk="0" hangingPunct="0">
                  <a:defRPr/>
                </a:pPr>
                <a:endParaRPr lang="en-US"/>
              </a:p>
            </p:txBody>
          </p:sp>
          <p:sp>
            <p:nvSpPr>
              <p:cNvPr id="1946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eaLnBrk="0" hangingPunct="0">
                  <a:defRPr/>
                </a:pPr>
                <a:endParaRPr lang="en-US"/>
              </a:p>
            </p:txBody>
          </p:sp>
          <p:sp>
            <p:nvSpPr>
              <p:cNvPr id="1946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eaLnBrk="0" hangingPunct="0">
                  <a:defRPr/>
                </a:pPr>
                <a:endParaRPr lang="en-US"/>
              </a:p>
            </p:txBody>
          </p:sp>
          <p:sp>
            <p:nvSpPr>
              <p:cNvPr id="19467"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p:spPr>
            <p:txBody>
              <a:bodyPr/>
              <a:lstStyle/>
              <a:p>
                <a:pPr eaLnBrk="0" hangingPunct="0">
                  <a:defRPr/>
                </a:pPr>
                <a:endParaRPr lang="en-US"/>
              </a:p>
            </p:txBody>
          </p:sp>
          <p:sp>
            <p:nvSpPr>
              <p:cNvPr id="19468"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p:spPr>
            <p:txBody>
              <a:bodyPr/>
              <a:lstStyle/>
              <a:p>
                <a:pPr eaLnBrk="0" hangingPunct="0">
                  <a:defRPr/>
                </a:pPr>
                <a:endParaRPr lang="en-US"/>
              </a:p>
            </p:txBody>
          </p:sp>
          <p:sp>
            <p:nvSpPr>
              <p:cNvPr id="19469"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eaLnBrk="0" hangingPunct="0">
                  <a:defRPr/>
                </a:pPr>
                <a:endParaRPr lang="en-US"/>
              </a:p>
            </p:txBody>
          </p:sp>
          <p:sp>
            <p:nvSpPr>
              <p:cNvPr id="19470"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p:spPr>
            <p:txBody>
              <a:bodyPr/>
              <a:lstStyle/>
              <a:p>
                <a:pPr eaLnBrk="0" hangingPunct="0">
                  <a:defRPr/>
                </a:pPr>
                <a:endParaRPr lang="en-US"/>
              </a:p>
            </p:txBody>
          </p:sp>
          <p:sp>
            <p:nvSpPr>
              <p:cNvPr id="19471"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p:spPr>
            <p:txBody>
              <a:bodyPr/>
              <a:lstStyle/>
              <a:p>
                <a:pPr eaLnBrk="0" hangingPunct="0">
                  <a:defRPr/>
                </a:pPr>
                <a:endParaRPr lang="en-US"/>
              </a:p>
            </p:txBody>
          </p:sp>
          <p:sp>
            <p:nvSpPr>
              <p:cNvPr id="1947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eaLnBrk="0" hangingPunct="0">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1947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p:spPr>
            <p:txBody>
              <a:bodyPr/>
              <a:lstStyle/>
              <a:p>
                <a:pPr eaLnBrk="0" hangingPunct="0">
                  <a:defRPr/>
                </a:pPr>
                <a:endParaRPr lang="en-US"/>
              </a:p>
            </p:txBody>
          </p:sp>
          <p:sp>
            <p:nvSpPr>
              <p:cNvPr id="1947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p:spPr>
            <p:txBody>
              <a:bodyPr/>
              <a:lstStyle/>
              <a:p>
                <a:pPr eaLnBrk="0" hangingPunct="0">
                  <a:defRPr/>
                </a:pPr>
                <a:endParaRPr lang="en-US"/>
              </a:p>
            </p:txBody>
          </p:sp>
          <p:sp>
            <p:nvSpPr>
              <p:cNvPr id="1947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p:spPr>
            <p:txBody>
              <a:bodyPr/>
              <a:lstStyle/>
              <a:p>
                <a:pPr eaLnBrk="0" hangingPunct="0">
                  <a:defRPr/>
                </a:pPr>
                <a:endParaRPr lang="en-US"/>
              </a:p>
            </p:txBody>
          </p:sp>
          <p:sp>
            <p:nvSpPr>
              <p:cNvPr id="1947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eaLnBrk="0" hangingPunct="0">
                  <a:defRPr/>
                </a:pPr>
                <a:endParaRPr lang="en-US"/>
              </a:p>
            </p:txBody>
          </p:sp>
          <p:sp>
            <p:nvSpPr>
              <p:cNvPr id="1947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eaLnBrk="0" hangingPunct="0">
                  <a:defRPr/>
                </a:pPr>
                <a:endParaRPr lang="en-US"/>
              </a:p>
            </p:txBody>
          </p:sp>
          <p:sp>
            <p:nvSpPr>
              <p:cNvPr id="1947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eaLnBrk="0" hangingPunct="0">
                  <a:defRPr/>
                </a:pPr>
                <a:endParaRPr lang="en-US"/>
              </a:p>
            </p:txBody>
          </p:sp>
          <p:sp>
            <p:nvSpPr>
              <p:cNvPr id="1948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p:spPr>
            <p:txBody>
              <a:bodyPr/>
              <a:lstStyle/>
              <a:p>
                <a:pPr eaLnBrk="0" hangingPunct="0">
                  <a:defRPr/>
                </a:pPr>
                <a:endParaRPr lang="en-US"/>
              </a:p>
            </p:txBody>
          </p:sp>
          <p:sp>
            <p:nvSpPr>
              <p:cNvPr id="1948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p:spPr>
            <p:txBody>
              <a:bodyPr/>
              <a:lstStyle/>
              <a:p>
                <a:pPr eaLnBrk="0" hangingPunct="0">
                  <a:defRPr/>
                </a:pPr>
                <a:endParaRPr lang="en-US"/>
              </a:p>
            </p:txBody>
          </p:sp>
          <p:sp>
            <p:nvSpPr>
              <p:cNvPr id="19482"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p:spPr>
            <p:txBody>
              <a:bodyPr/>
              <a:lstStyle/>
              <a:p>
                <a:pPr eaLnBrk="0" hangingPunct="0">
                  <a:defRPr/>
                </a:pPr>
                <a:endParaRPr lang="en-US"/>
              </a:p>
            </p:txBody>
          </p:sp>
          <p:sp>
            <p:nvSpPr>
              <p:cNvPr id="19483"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p:spPr>
            <p:txBody>
              <a:bodyPr/>
              <a:lstStyle/>
              <a:p>
                <a:pPr eaLnBrk="0" hangingPunct="0">
                  <a:defRPr/>
                </a:pPr>
                <a:endParaRPr lang="en-US"/>
              </a:p>
            </p:txBody>
          </p:sp>
          <p:sp>
            <p:nvSpPr>
              <p:cNvPr id="19484"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p:spPr>
            <p:txBody>
              <a:bodyPr/>
              <a:lstStyle/>
              <a:p>
                <a:pPr eaLnBrk="0" hangingPunct="0">
                  <a:defRPr/>
                </a:pPr>
                <a:endParaRPr lang="en-US"/>
              </a:p>
            </p:txBody>
          </p:sp>
          <p:sp>
            <p:nvSpPr>
              <p:cNvPr id="19485"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p:spPr>
            <p:txBody>
              <a:bodyPr/>
              <a:lstStyle/>
              <a:p>
                <a:pPr eaLnBrk="0" hangingPunct="0">
                  <a:defRPr/>
                </a:pPr>
                <a:endParaRPr lang="en-US"/>
              </a:p>
            </p:txBody>
          </p:sp>
          <p:sp>
            <p:nvSpPr>
              <p:cNvPr id="19486"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p:spPr>
            <p:txBody>
              <a:bodyPr/>
              <a:lstStyle/>
              <a:p>
                <a:pPr eaLnBrk="0" hangingPunct="0">
                  <a:defRPr/>
                </a:pPr>
                <a:endParaRPr lang="en-US"/>
              </a:p>
            </p:txBody>
          </p:sp>
          <p:sp>
            <p:nvSpPr>
              <p:cNvPr id="19487"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p:spPr>
            <p:txBody>
              <a:bodyPr/>
              <a:lstStyle/>
              <a:p>
                <a:pPr eaLnBrk="0" hangingPunct="0">
                  <a:defRPr/>
                </a:pPr>
                <a:endParaRPr lang="en-US"/>
              </a:p>
            </p:txBody>
          </p:sp>
          <p:sp>
            <p:nvSpPr>
              <p:cNvPr id="19488"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eaLnBrk="0" hangingPunct="0">
                  <a:defRPr/>
                </a:pPr>
                <a:endParaRPr lang="en-US"/>
              </a:p>
            </p:txBody>
          </p:sp>
          <p:sp>
            <p:nvSpPr>
              <p:cNvPr id="19489"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eaLnBrk="0" hangingPunct="0">
                  <a:defRPr/>
                </a:pPr>
                <a:endParaRPr lang="en-US"/>
              </a:p>
            </p:txBody>
          </p:sp>
          <p:sp>
            <p:nvSpPr>
              <p:cNvPr id="19490"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eaLnBrk="0" hangingPunct="0">
                  <a:defRPr/>
                </a:pPr>
                <a:endParaRPr lang="en-US"/>
              </a:p>
            </p:txBody>
          </p:sp>
          <p:sp>
            <p:nvSpPr>
              <p:cNvPr id="19491"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p:spPr>
            <p:txBody>
              <a:bodyPr/>
              <a:lstStyle/>
              <a:p>
                <a:pPr eaLnBrk="0" hangingPunct="0">
                  <a:defRPr/>
                </a:pPr>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19493"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eaLnBrk="0" hangingPunct="0">
                  <a:defRPr/>
                </a:pPr>
                <a:endParaRPr lang="en-US"/>
              </a:p>
            </p:txBody>
          </p:sp>
          <p:sp>
            <p:nvSpPr>
              <p:cNvPr id="19494"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eaLnBrk="0" hangingPunct="0">
                  <a:defRPr/>
                </a:pPr>
                <a:endParaRPr lang="en-US"/>
              </a:p>
            </p:txBody>
          </p:sp>
          <p:sp>
            <p:nvSpPr>
              <p:cNvPr id="19495"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p:spPr>
            <p:txBody>
              <a:bodyPr/>
              <a:lstStyle/>
              <a:p>
                <a:pPr eaLnBrk="0" hangingPunct="0">
                  <a:defRPr/>
                </a:pPr>
                <a:endParaRPr lang="en-US"/>
              </a:p>
            </p:txBody>
          </p:sp>
          <p:sp>
            <p:nvSpPr>
              <p:cNvPr id="19496"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eaLnBrk="0" hangingPunct="0">
                  <a:defRPr/>
                </a:pPr>
                <a:endParaRPr lang="en-US"/>
              </a:p>
            </p:txBody>
          </p:sp>
          <p:sp>
            <p:nvSpPr>
              <p:cNvPr id="19497"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eaLnBrk="0" hangingPunct="0">
                  <a:defRPr/>
                </a:pPr>
                <a:endParaRPr lang="en-US"/>
              </a:p>
            </p:txBody>
          </p:sp>
          <p:sp>
            <p:nvSpPr>
              <p:cNvPr id="19498"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eaLnBrk="0" hangingPunct="0">
                  <a:defRPr/>
                </a:pPr>
                <a:endParaRPr lang="en-US"/>
              </a:p>
            </p:txBody>
          </p:sp>
          <p:sp>
            <p:nvSpPr>
              <p:cNvPr id="19499"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eaLnBrk="0" hangingPunct="0">
                  <a:defRPr/>
                </a:pPr>
                <a:endParaRPr lang="en-US"/>
              </a:p>
            </p:txBody>
          </p:sp>
          <p:sp>
            <p:nvSpPr>
              <p:cNvPr id="19500"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p:spPr>
            <p:txBody>
              <a:bodyPr/>
              <a:lstStyle/>
              <a:p>
                <a:pPr eaLnBrk="0" hangingPunct="0">
                  <a:defRPr/>
                </a:pPr>
                <a:endParaRPr lang="en-US"/>
              </a:p>
            </p:txBody>
          </p:sp>
          <p:sp>
            <p:nvSpPr>
              <p:cNvPr id="19501"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p:spPr>
            <p:txBody>
              <a:bodyPr/>
              <a:lstStyle/>
              <a:p>
                <a:pPr eaLnBrk="0" hangingPunct="0">
                  <a:defRPr/>
                </a:pPr>
                <a:endParaRPr lang="en-US"/>
              </a:p>
            </p:txBody>
          </p:sp>
          <p:sp>
            <p:nvSpPr>
              <p:cNvPr id="19502"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eaLnBrk="0" hangingPunct="0">
                  <a:defRPr/>
                </a:pPr>
                <a:endParaRPr lang="en-US"/>
              </a:p>
            </p:txBody>
          </p:sp>
          <p:sp>
            <p:nvSpPr>
              <p:cNvPr id="19503"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eaLnBrk="0" hangingPunct="0">
                  <a:defRPr/>
                </a:pPr>
                <a:endParaRPr lang="en-US"/>
              </a:p>
            </p:txBody>
          </p:sp>
          <p:sp>
            <p:nvSpPr>
              <p:cNvPr id="1950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p:spPr>
            <p:txBody>
              <a:bodyPr/>
              <a:lstStyle/>
              <a:p>
                <a:pPr eaLnBrk="0" hangingPunct="0">
                  <a:defRPr/>
                </a:pPr>
                <a:endParaRPr lang="en-US"/>
              </a:p>
            </p:txBody>
          </p:sp>
          <p:sp>
            <p:nvSpPr>
              <p:cNvPr id="1950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p:spPr>
            <p:txBody>
              <a:bodyPr/>
              <a:lstStyle/>
              <a:p>
                <a:pPr eaLnBrk="0" hangingPunct="0">
                  <a:defRPr/>
                </a:pPr>
                <a:endParaRPr lang="en-US"/>
              </a:p>
            </p:txBody>
          </p:sp>
          <p:sp>
            <p:nvSpPr>
              <p:cNvPr id="1950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eaLnBrk="0" hangingPunct="0">
                  <a:defRPr/>
                </a:pPr>
                <a:endParaRPr lang="en-US"/>
              </a:p>
            </p:txBody>
          </p:sp>
          <p:sp>
            <p:nvSpPr>
              <p:cNvPr id="1950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eaLnBrk="0" hangingPunct="0">
                  <a:defRPr/>
                </a:pPr>
                <a:endParaRPr lang="en-US"/>
              </a:p>
            </p:txBody>
          </p:sp>
          <p:sp>
            <p:nvSpPr>
              <p:cNvPr id="1950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eaLnBrk="0" hangingPunct="0">
                  <a:defRPr/>
                </a:pPr>
                <a:endParaRPr lang="en-US"/>
              </a:p>
            </p:txBody>
          </p:sp>
          <p:sp>
            <p:nvSpPr>
              <p:cNvPr id="1950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eaLnBrk="0" hangingPunct="0">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19511"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p:spPr>
            <p:txBody>
              <a:bodyPr/>
              <a:lstStyle/>
              <a:p>
                <a:pPr eaLnBrk="0" hangingPunct="0">
                  <a:defRPr/>
                </a:pPr>
                <a:endParaRPr lang="en-US"/>
              </a:p>
            </p:txBody>
          </p:sp>
          <p:sp>
            <p:nvSpPr>
              <p:cNvPr id="19512"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p:spPr>
            <p:txBody>
              <a:bodyPr/>
              <a:lstStyle/>
              <a:p>
                <a:pPr eaLnBrk="0" hangingPunct="0">
                  <a:defRPr/>
                </a:pPr>
                <a:endParaRPr lang="en-US"/>
              </a:p>
            </p:txBody>
          </p:sp>
          <p:sp>
            <p:nvSpPr>
              <p:cNvPr id="19513"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p:spPr>
            <p:txBody>
              <a:bodyPr/>
              <a:lstStyle/>
              <a:p>
                <a:pPr eaLnBrk="0" hangingPunct="0">
                  <a:defRPr/>
                </a:pPr>
                <a:endParaRPr lang="en-US"/>
              </a:p>
            </p:txBody>
          </p:sp>
          <p:sp>
            <p:nvSpPr>
              <p:cNvPr id="19514"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p:spPr>
            <p:txBody>
              <a:bodyPr/>
              <a:lstStyle/>
              <a:p>
                <a:pPr eaLnBrk="0" hangingPunct="0">
                  <a:defRPr/>
                </a:pPr>
                <a:endParaRPr lang="en-US"/>
              </a:p>
            </p:txBody>
          </p:sp>
          <p:sp>
            <p:nvSpPr>
              <p:cNvPr id="19515"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p:spPr>
            <p:txBody>
              <a:bodyPr/>
              <a:lstStyle/>
              <a:p>
                <a:pPr eaLnBrk="0" hangingPunct="0">
                  <a:defRPr/>
                </a:pPr>
                <a:endParaRPr lang="en-US"/>
              </a:p>
            </p:txBody>
          </p:sp>
          <p:sp>
            <p:nvSpPr>
              <p:cNvPr id="19516"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p:spPr>
            <p:txBody>
              <a:bodyPr/>
              <a:lstStyle/>
              <a:p>
                <a:pPr eaLnBrk="0" hangingPunct="0">
                  <a:defRPr/>
                </a:pPr>
                <a:endParaRPr lang="en-US"/>
              </a:p>
            </p:txBody>
          </p:sp>
          <p:sp>
            <p:nvSpPr>
              <p:cNvPr id="19517"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p:spPr>
            <p:txBody>
              <a:bodyPr/>
              <a:lstStyle/>
              <a:p>
                <a:pPr eaLnBrk="0" hangingPunct="0">
                  <a:defRPr/>
                </a:pPr>
                <a:endParaRPr lang="en-US"/>
              </a:p>
            </p:txBody>
          </p:sp>
          <p:grpSp>
            <p:nvGrpSpPr>
              <p:cNvPr id="1045" name="Group 62"/>
              <p:cNvGrpSpPr>
                <a:grpSpLocks/>
              </p:cNvGrpSpPr>
              <p:nvPr/>
            </p:nvGrpSpPr>
            <p:grpSpPr bwMode="auto">
              <a:xfrm>
                <a:off x="5381" y="3085"/>
                <a:ext cx="227" cy="132"/>
                <a:chOff x="5381" y="3085"/>
                <a:chExt cx="227" cy="132"/>
              </a:xfrm>
            </p:grpSpPr>
            <p:sp>
              <p:nvSpPr>
                <p:cNvPr id="1951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p:spPr>
              <p:txBody>
                <a:bodyPr/>
                <a:lstStyle/>
                <a:p>
                  <a:pPr eaLnBrk="0" hangingPunct="0">
                    <a:defRPr/>
                  </a:pPr>
                  <a:endParaRPr lang="en-US"/>
                </a:p>
              </p:txBody>
            </p:sp>
            <p:sp>
              <p:nvSpPr>
                <p:cNvPr id="1952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p:spPr>
              <p:txBody>
                <a:bodyPr/>
                <a:lstStyle/>
                <a:p>
                  <a:pPr eaLnBrk="0" hangingPunct="0">
                    <a:defRPr/>
                  </a:pPr>
                  <a:endParaRPr lang="en-US"/>
                </a:p>
              </p:txBody>
            </p:sp>
            <p:sp>
              <p:nvSpPr>
                <p:cNvPr id="1952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p:spPr>
              <p:txBody>
                <a:bodyPr/>
                <a:lstStyle/>
                <a:p>
                  <a:pPr eaLnBrk="0" hangingPunct="0">
                    <a:defRPr/>
                  </a:pPr>
                  <a:endParaRPr lang="en-US"/>
                </a:p>
              </p:txBody>
            </p:sp>
            <p:sp>
              <p:nvSpPr>
                <p:cNvPr id="1952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p:spPr>
              <p:txBody>
                <a:bodyPr/>
                <a:lstStyle/>
                <a:p>
                  <a:pPr eaLnBrk="0" hangingPunct="0">
                    <a:defRPr/>
                  </a:pPr>
                  <a:endParaRPr lang="en-US"/>
                </a:p>
              </p:txBody>
            </p:sp>
          </p:grpSp>
        </p:grpSp>
      </p:grpSp>
      <p:sp>
        <p:nvSpPr>
          <p:cNvPr id="19523" name="Rectangle 67"/>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9524" name="Rectangle 68"/>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525" name="Rectangle 69"/>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9526" name="Rectangle 70"/>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9527" name="Rectangle 71"/>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FAFE7990-039C-4B6E-99DC-618A35B0CAA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 id="2147483655"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1981200"/>
          </a:xfrm>
        </p:spPr>
        <p:txBody>
          <a:bodyPr/>
          <a:lstStyle/>
          <a:p>
            <a:pPr eaLnBrk="1" hangingPunct="1">
              <a:defRPr/>
            </a:pPr>
            <a:r>
              <a:rPr lang="en-US" sz="4400" dirty="0" smtClean="0"/>
              <a:t>Recommendation of the </a:t>
            </a:r>
            <a:br>
              <a:rPr lang="en-US" sz="4400" dirty="0" smtClean="0"/>
            </a:br>
            <a:r>
              <a:rPr lang="en-US" sz="4400" dirty="0" smtClean="0"/>
              <a:t>IMPROVE/CSN Organic Carbon Artifact Adjustment Committee</a:t>
            </a:r>
          </a:p>
        </p:txBody>
      </p:sp>
      <p:sp>
        <p:nvSpPr>
          <p:cNvPr id="2051" name="Rectangle 3"/>
          <p:cNvSpPr>
            <a:spLocks noGrp="1" noChangeArrowheads="1"/>
          </p:cNvSpPr>
          <p:nvPr>
            <p:ph type="subTitle" idx="1"/>
          </p:nvPr>
        </p:nvSpPr>
        <p:spPr>
          <a:xfrm>
            <a:off x="1371600" y="3886200"/>
            <a:ext cx="6629400" cy="1752600"/>
          </a:xfrm>
        </p:spPr>
        <p:txBody>
          <a:bodyPr/>
          <a:lstStyle/>
          <a:p>
            <a:pPr eaLnBrk="1" hangingPunct="1">
              <a:lnSpc>
                <a:spcPct val="80000"/>
              </a:lnSpc>
              <a:defRPr/>
            </a:pPr>
            <a:endParaRPr lang="en-US" sz="2000" dirty="0"/>
          </a:p>
          <a:p>
            <a:pPr eaLnBrk="1" hangingPunct="1">
              <a:lnSpc>
                <a:spcPct val="80000"/>
              </a:lnSpc>
              <a:defRPr/>
            </a:pPr>
            <a:endParaRPr lang="en-US" sz="2000" dirty="0"/>
          </a:p>
          <a:p>
            <a:pPr eaLnBrk="1" hangingPunct="1">
              <a:lnSpc>
                <a:spcPct val="80000"/>
              </a:lnSpc>
              <a:defRPr/>
            </a:pPr>
            <a:r>
              <a:rPr lang="en-US" sz="2000" dirty="0" smtClean="0"/>
              <a:t>Ann </a:t>
            </a:r>
            <a:r>
              <a:rPr lang="en-US" sz="2000" dirty="0"/>
              <a:t>M. Dillner, </a:t>
            </a:r>
            <a:r>
              <a:rPr lang="en-US" sz="2000" dirty="0" smtClean="0"/>
              <a:t>Mark C. Green</a:t>
            </a:r>
          </a:p>
          <a:p>
            <a:pPr eaLnBrk="1" hangingPunct="1">
              <a:lnSpc>
                <a:spcPct val="80000"/>
              </a:lnSpc>
              <a:defRPr/>
            </a:pPr>
            <a:r>
              <a:rPr lang="en-US" sz="2000" dirty="0" smtClean="0"/>
              <a:t>Marc </a:t>
            </a:r>
            <a:r>
              <a:rPr lang="en-US" sz="2000" dirty="0" err="1" smtClean="0"/>
              <a:t>Pitchford</a:t>
            </a:r>
            <a:r>
              <a:rPr lang="en-US" sz="2000" dirty="0" smtClean="0"/>
              <a:t>, Bret </a:t>
            </a:r>
            <a:r>
              <a:rPr lang="en-US" sz="2000" dirty="0" err="1" smtClean="0"/>
              <a:t>Schichtel</a:t>
            </a:r>
            <a:r>
              <a:rPr lang="en-US" sz="2000" dirty="0" smtClean="0"/>
              <a:t>, Bill Malm, Warren White, Joann Rice, Neil Frank, Judy Chow, Scott  </a:t>
            </a:r>
            <a:r>
              <a:rPr lang="en-US" sz="2000" dirty="0" smtClean="0"/>
              <a:t>Copeland</a:t>
            </a:r>
          </a:p>
          <a:p>
            <a:pPr eaLnBrk="1" hangingPunct="1">
              <a:lnSpc>
                <a:spcPct val="80000"/>
              </a:lnSpc>
              <a:defRPr/>
            </a:pPr>
            <a:endParaRPr lang="en-US" sz="2000" dirty="0"/>
          </a:p>
          <a:p>
            <a:pPr eaLnBrk="1" hangingPunct="1">
              <a:lnSpc>
                <a:spcPct val="80000"/>
              </a:lnSpc>
              <a:defRPr/>
            </a:pPr>
            <a:r>
              <a:rPr lang="en-US" sz="2000" smtClean="0"/>
              <a:t>March 26, 2013</a:t>
            </a:r>
            <a:endParaRPr lang="en-US" sz="2000" dirty="0" smtClean="0"/>
          </a:p>
          <a:p>
            <a:pPr eaLnBrk="1" hangingPunct="1">
              <a:lnSpc>
                <a:spcPct val="80000"/>
              </a:lnSpc>
              <a:defRPr/>
            </a:pP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34400" cy="1139825"/>
          </a:xfrm>
        </p:spPr>
        <p:txBody>
          <a:bodyPr>
            <a:normAutofit fontScale="90000"/>
          </a:bodyPr>
          <a:lstStyle/>
          <a:p>
            <a:r>
              <a:rPr lang="en-US" dirty="0" smtClean="0"/>
              <a:t>IMPROVE Monthly Median Back-up and Field Blank Concentrations</a:t>
            </a:r>
            <a:endParaRPr lang="en-US" dirty="0"/>
          </a:p>
        </p:txBody>
      </p:sp>
      <p:pic>
        <p:nvPicPr>
          <p:cNvPr id="717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81743" y="1590585"/>
            <a:ext cx="5551913" cy="403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5659890"/>
            <a:ext cx="7543800" cy="1200329"/>
          </a:xfrm>
          <a:prstGeom prst="rect">
            <a:avLst/>
          </a:prstGeom>
          <a:noFill/>
        </p:spPr>
        <p:txBody>
          <a:bodyPr wrap="square" rtlCol="0">
            <a:spAutoFit/>
          </a:bodyPr>
          <a:lstStyle/>
          <a:p>
            <a:r>
              <a:rPr lang="en-US" dirty="0" smtClean="0"/>
              <a:t>Field blank OC concentrations decreased when filters began to be collected only at back-up filter sites (8/08).  Double quartz field blanks were collected beginning 8/08.  Prior to that time single field blanks were collected.</a:t>
            </a:r>
            <a:endParaRPr lang="en-US" dirty="0"/>
          </a:p>
        </p:txBody>
      </p:sp>
      <p:sp>
        <p:nvSpPr>
          <p:cNvPr id="4" name="Slide Number Placeholder 3"/>
          <p:cNvSpPr>
            <a:spLocks noGrp="1"/>
          </p:cNvSpPr>
          <p:nvPr>
            <p:ph type="sldNum" sz="quarter" idx="12"/>
          </p:nvPr>
        </p:nvSpPr>
        <p:spPr/>
        <p:txBody>
          <a:bodyPr/>
          <a:lstStyle/>
          <a:p>
            <a:pPr>
              <a:defRPr/>
            </a:pPr>
            <a:fld id="{31CB117C-4FEC-42E5-80F7-1AEF89A66B6D}" type="slidenum">
              <a:rPr lang="en-US" smtClean="0"/>
              <a:pPr>
                <a:defRPr/>
              </a:pPr>
              <a:t>10</a:t>
            </a:fld>
            <a:endParaRPr lang="en-US"/>
          </a:p>
        </p:txBody>
      </p:sp>
    </p:spTree>
    <p:extLst>
      <p:ext uri="{BB962C8B-B14F-4D97-AF65-F5344CB8AC3E}">
        <p14:creationId xmlns:p14="http://schemas.microsoft.com/office/powerpoint/2010/main" val="351549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3" y="152400"/>
            <a:ext cx="8229600" cy="1139825"/>
          </a:xfrm>
        </p:spPr>
        <p:txBody>
          <a:bodyPr/>
          <a:lstStyle/>
          <a:p>
            <a:r>
              <a:rPr lang="en-US" dirty="0" smtClean="0"/>
              <a:t>Double Field </a:t>
            </a:r>
            <a:r>
              <a:rPr lang="en-US" dirty="0"/>
              <a:t>B</a:t>
            </a:r>
            <a:r>
              <a:rPr lang="en-US" dirty="0" smtClean="0"/>
              <a:t>lanks</a:t>
            </a:r>
            <a:endParaRPr lang="en-US" dirty="0"/>
          </a:p>
        </p:txBody>
      </p:sp>
      <p:sp>
        <p:nvSpPr>
          <p:cNvPr id="4" name="Content Placeholder 3"/>
          <p:cNvSpPr>
            <a:spLocks noGrp="1"/>
          </p:cNvSpPr>
          <p:nvPr>
            <p:ph sz="half" idx="1"/>
          </p:nvPr>
        </p:nvSpPr>
        <p:spPr>
          <a:xfrm>
            <a:off x="533400" y="4953000"/>
            <a:ext cx="8305800" cy="1066799"/>
          </a:xfrm>
        </p:spPr>
        <p:txBody>
          <a:bodyPr/>
          <a:lstStyle/>
          <a:p>
            <a:r>
              <a:rPr lang="en-US" sz="2200" dirty="0" smtClean="0"/>
              <a:t>Field blank data herein is adjusted by 42%. </a:t>
            </a:r>
          </a:p>
          <a:p>
            <a:r>
              <a:rPr lang="en-US" sz="2200" dirty="0" smtClean="0"/>
              <a:t>Although small seasonal difference observed, the observation is based on limited, highly variable data so a single value is used to adjust the field blanks.</a:t>
            </a:r>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19200"/>
            <a:ext cx="4953000" cy="359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77883" y="1219200"/>
            <a:ext cx="2895600" cy="4062651"/>
          </a:xfrm>
          <a:prstGeom prst="rect">
            <a:avLst/>
          </a:prstGeom>
          <a:noFill/>
        </p:spPr>
        <p:txBody>
          <a:bodyPr wrap="square" rtlCol="0">
            <a:spAutoFit/>
          </a:bodyPr>
          <a:lstStyle/>
          <a:p>
            <a:pPr marL="342900" indent="-342900">
              <a:buClr>
                <a:srgbClr val="92D050"/>
              </a:buClr>
              <a:buFont typeface="Wingdings" pitchFamily="2" charset="2"/>
              <a:buChar char="Ø"/>
            </a:pPr>
            <a:r>
              <a:rPr lang="en-US" sz="2000" dirty="0">
                <a:effectLst>
                  <a:outerShdw blurRad="38100" dist="38100" dir="2700000" algn="tl">
                    <a:srgbClr val="000000">
                      <a:alpha val="43137"/>
                    </a:srgbClr>
                  </a:outerShdw>
                </a:effectLst>
              </a:rPr>
              <a:t>Single field blanks </a:t>
            </a:r>
            <a:r>
              <a:rPr lang="en-US" sz="2000" dirty="0" smtClean="0">
                <a:effectLst>
                  <a:outerShdw blurRad="38100" dist="38100" dir="2700000" algn="tl">
                    <a:srgbClr val="000000">
                      <a:alpha val="43137"/>
                    </a:srgbClr>
                  </a:outerShdw>
                </a:effectLst>
              </a:rPr>
              <a:t> have </a:t>
            </a:r>
            <a:r>
              <a:rPr lang="en-US" sz="2000" dirty="0">
                <a:effectLst>
                  <a:outerShdw blurRad="38100" dist="38100" dir="2700000" algn="tl">
                    <a:srgbClr val="000000">
                      <a:alpha val="43137"/>
                    </a:srgbClr>
                  </a:outerShdw>
                </a:effectLst>
              </a:rPr>
              <a:t>more OC than either the front or back double field blank filters</a:t>
            </a:r>
            <a:endParaRPr lang="en-US" sz="2000" dirty="0" smtClean="0">
              <a:effectLst>
                <a:outerShdw blurRad="38100" dist="38100" dir="2700000" algn="tl">
                  <a:srgbClr val="000000">
                    <a:alpha val="43137"/>
                  </a:srgbClr>
                </a:outerShdw>
              </a:effectLst>
            </a:endParaRPr>
          </a:p>
          <a:p>
            <a:pPr marL="800100" lvl="1" indent="-342900">
              <a:buClr>
                <a:srgbClr val="92D050"/>
              </a:buClr>
              <a:buFont typeface="Wingdings" pitchFamily="2" charset="2"/>
              <a:buChar char="Ø"/>
            </a:pPr>
            <a:r>
              <a:rPr lang="en-US" sz="2000" dirty="0">
                <a:effectLst>
                  <a:outerShdw blurRad="38100" dist="38100" dir="2700000" algn="tl">
                    <a:srgbClr val="000000">
                      <a:alpha val="43137"/>
                    </a:srgbClr>
                  </a:outerShdw>
                </a:effectLst>
              </a:rPr>
              <a:t>M</a:t>
            </a:r>
            <a:r>
              <a:rPr lang="en-US" sz="2000" dirty="0" smtClean="0">
                <a:effectLst>
                  <a:outerShdw blurRad="38100" dist="38100" dir="2700000" algn="tl">
                    <a:srgbClr val="000000">
                      <a:alpha val="43137"/>
                    </a:srgbClr>
                  </a:outerShdw>
                </a:effectLst>
              </a:rPr>
              <a:t>edian of 41% </a:t>
            </a:r>
            <a:r>
              <a:rPr lang="en-US" sz="2000" dirty="0">
                <a:effectLst>
                  <a:outerShdw blurRad="38100" dist="38100" dir="2700000" algn="tl">
                    <a:srgbClr val="000000">
                      <a:alpha val="43137"/>
                    </a:srgbClr>
                  </a:outerShdw>
                </a:effectLst>
              </a:rPr>
              <a:t>in fall (</a:t>
            </a:r>
            <a:r>
              <a:rPr lang="en-US" sz="2000" dirty="0" smtClean="0">
                <a:effectLst>
                  <a:outerShdw blurRad="38100" dist="38100" dir="2700000" algn="tl">
                    <a:srgbClr val="000000">
                      <a:alpha val="43137"/>
                    </a:srgbClr>
                  </a:outerShdw>
                </a:effectLst>
              </a:rPr>
              <a:t>shown) </a:t>
            </a:r>
          </a:p>
          <a:p>
            <a:pPr marL="800100" lvl="1" indent="-342900">
              <a:buClr>
                <a:srgbClr val="92D050"/>
              </a:buClr>
              <a:buFont typeface="Wingdings" pitchFamily="2" charset="2"/>
              <a:buChar char="Ø"/>
            </a:pPr>
            <a:r>
              <a:rPr lang="en-US" sz="2000" dirty="0" smtClean="0">
                <a:effectLst>
                  <a:outerShdw blurRad="38100" dist="38100" dir="2700000" algn="tl">
                    <a:srgbClr val="000000">
                      <a:alpha val="43137"/>
                    </a:srgbClr>
                  </a:outerShdw>
                </a:effectLst>
              </a:rPr>
              <a:t>Median of 44</a:t>
            </a:r>
            <a:r>
              <a:rPr lang="en-US" sz="2000" dirty="0">
                <a:effectLst>
                  <a:outerShdw blurRad="38100" dist="38100" dir="2700000" algn="tl">
                    <a:srgbClr val="000000">
                      <a:alpha val="43137"/>
                    </a:srgbClr>
                  </a:outerShdw>
                </a:effectLst>
              </a:rPr>
              <a:t>% in summer (not shown</a:t>
            </a:r>
            <a:r>
              <a:rPr lang="en-US" sz="2000" dirty="0" smtClean="0">
                <a:effectLst>
                  <a:outerShdw blurRad="38100" dist="38100" dir="2700000" algn="tl">
                    <a:srgbClr val="000000">
                      <a:alpha val="43137"/>
                    </a:srgbClr>
                  </a:outerShdw>
                </a:effectLst>
              </a:rPr>
              <a:t>)</a:t>
            </a:r>
          </a:p>
          <a:p>
            <a:pPr marL="800100" lvl="1" indent="-342900">
              <a:buClr>
                <a:srgbClr val="92D050"/>
              </a:buClr>
              <a:buFont typeface="Wingdings" pitchFamily="2" charset="2"/>
              <a:buChar char="Ø"/>
            </a:pPr>
            <a:r>
              <a:rPr lang="en-US" sz="2000" dirty="0" smtClean="0">
                <a:effectLst>
                  <a:outerShdw blurRad="38100" dist="38100" dir="2700000" algn="tl">
                    <a:srgbClr val="000000">
                      <a:alpha val="43137"/>
                    </a:srgbClr>
                  </a:outerShdw>
                </a:effectLst>
              </a:rPr>
              <a:t>Large variability in % differences</a:t>
            </a:r>
            <a:endParaRPr lang="en-US" sz="2000" dirty="0">
              <a:effectLst>
                <a:outerShdw blurRad="38100" dist="38100" dir="2700000" algn="tl">
                  <a:srgbClr val="000000">
                    <a:alpha val="43137"/>
                  </a:srgbClr>
                </a:outerShdw>
              </a:effectLst>
            </a:endParaRPr>
          </a:p>
          <a:p>
            <a:endParaRPr lang="en-US" dirty="0"/>
          </a:p>
        </p:txBody>
      </p:sp>
      <p:sp>
        <p:nvSpPr>
          <p:cNvPr id="5" name="Slide Number Placeholder 4"/>
          <p:cNvSpPr>
            <a:spLocks noGrp="1"/>
          </p:cNvSpPr>
          <p:nvPr>
            <p:ph type="sldNum" sz="quarter" idx="12"/>
          </p:nvPr>
        </p:nvSpPr>
        <p:spPr/>
        <p:txBody>
          <a:bodyPr/>
          <a:lstStyle/>
          <a:p>
            <a:pPr>
              <a:defRPr/>
            </a:pPr>
            <a:fld id="{CCFD1448-8B75-4EC8-BC74-7B95AD2C532A}" type="slidenum">
              <a:rPr lang="en-US" smtClean="0"/>
              <a:pPr>
                <a:defRPr/>
              </a:pPr>
              <a:t>11</a:t>
            </a:fld>
            <a:endParaRPr lang="en-US"/>
          </a:p>
        </p:txBody>
      </p:sp>
    </p:spTree>
    <p:extLst>
      <p:ext uri="{BB962C8B-B14F-4D97-AF65-F5344CB8AC3E}">
        <p14:creationId xmlns:p14="http://schemas.microsoft.com/office/powerpoint/2010/main" val="144550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139825"/>
          </a:xfrm>
        </p:spPr>
        <p:txBody>
          <a:bodyPr/>
          <a:lstStyle/>
          <a:p>
            <a:r>
              <a:rPr lang="en-US" dirty="0" smtClean="0"/>
              <a:t>Monthly Median Back-up and Field Blank OC values for IMPROVE and CSN</a:t>
            </a:r>
            <a:endParaRPr lang="en-US" dirty="0"/>
          </a:p>
        </p:txBody>
      </p:sp>
      <p:pic>
        <p:nvPicPr>
          <p:cNvPr id="3"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2270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1CB117C-4FEC-42E5-80F7-1AEF89A66B6D}" type="slidenum">
              <a:rPr lang="en-US" smtClean="0"/>
              <a:pPr>
                <a:defRPr/>
              </a:pPr>
              <a:t>12</a:t>
            </a:fld>
            <a:endParaRPr lang="en-US"/>
          </a:p>
        </p:txBody>
      </p:sp>
    </p:spTree>
    <p:extLst>
      <p:ext uri="{BB962C8B-B14F-4D97-AF65-F5344CB8AC3E}">
        <p14:creationId xmlns:p14="http://schemas.microsoft.com/office/powerpoint/2010/main" val="1182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534400" cy="1139825"/>
          </a:xfrm>
        </p:spPr>
        <p:txBody>
          <a:bodyPr/>
          <a:lstStyle/>
          <a:p>
            <a:pPr lvl="1"/>
            <a:r>
              <a:rPr lang="en-US" dirty="0" smtClean="0"/>
              <a:t>1. </a:t>
            </a:r>
            <a:r>
              <a:rPr lang="en-US" dirty="0"/>
              <a:t>Evaluate methods in light of limited understanding of </a:t>
            </a:r>
            <a:r>
              <a:rPr lang="en-US" dirty="0" smtClean="0"/>
              <a:t>artifacts</a:t>
            </a:r>
            <a:endParaRPr lang="en-US" dirty="0"/>
          </a:p>
        </p:txBody>
      </p:sp>
      <p:sp>
        <p:nvSpPr>
          <p:cNvPr id="3" name="Content Placeholder 2"/>
          <p:cNvSpPr>
            <a:spLocks noGrp="1"/>
          </p:cNvSpPr>
          <p:nvPr>
            <p:ph idx="1"/>
          </p:nvPr>
        </p:nvSpPr>
        <p:spPr>
          <a:xfrm>
            <a:off x="181252" y="1828800"/>
            <a:ext cx="4267200" cy="4525963"/>
          </a:xfrm>
        </p:spPr>
        <p:txBody>
          <a:bodyPr>
            <a:normAutofit fontScale="85000" lnSpcReduction="20000"/>
          </a:bodyPr>
          <a:lstStyle/>
          <a:p>
            <a:pPr marL="0" indent="0">
              <a:buNone/>
            </a:pPr>
            <a:r>
              <a:rPr lang="en-US" sz="2800" dirty="0" smtClean="0"/>
              <a:t>Goal of adjustment is to correct for positive (+) artifact</a:t>
            </a:r>
          </a:p>
          <a:p>
            <a:r>
              <a:rPr lang="en-US" sz="2800" dirty="0" smtClean="0"/>
              <a:t>Back: + and –artifact</a:t>
            </a:r>
          </a:p>
          <a:p>
            <a:r>
              <a:rPr lang="en-US" sz="2800" dirty="0" smtClean="0"/>
              <a:t>Back: may over-correct for +artifact</a:t>
            </a:r>
          </a:p>
          <a:p>
            <a:r>
              <a:rPr lang="en-US" sz="2800" dirty="0" smtClean="0"/>
              <a:t>Field: +artifact</a:t>
            </a:r>
          </a:p>
          <a:p>
            <a:r>
              <a:rPr lang="en-US" sz="2800" dirty="0" smtClean="0"/>
              <a:t>Field: represent artifact that we are trying to remove, may be lower bound on +artifact</a:t>
            </a:r>
          </a:p>
          <a:p>
            <a:r>
              <a:rPr lang="en-US" sz="2800" u="sng" dirty="0" smtClean="0"/>
              <a:t>Field blanks are a better estimate of + artifact and therefore a better choice</a:t>
            </a:r>
            <a:endParaRPr lang="en-US" sz="2800" u="sng"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133599"/>
            <a:ext cx="4383087"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276600"/>
            <a:ext cx="3841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848600" y="3429000"/>
            <a:ext cx="1066800" cy="369332"/>
          </a:xfrm>
          <a:prstGeom prst="rect">
            <a:avLst/>
          </a:prstGeom>
          <a:noFill/>
        </p:spPr>
        <p:txBody>
          <a:bodyPr wrap="square" rtlCol="0">
            <a:spAutoFit/>
          </a:bodyPr>
          <a:lstStyle/>
          <a:p>
            <a:r>
              <a:rPr lang="en-US" dirty="0" smtClean="0"/>
              <a:t>Air flow</a:t>
            </a:r>
            <a:endParaRPr lang="en-US" dirty="0"/>
          </a:p>
        </p:txBody>
      </p:sp>
      <p:sp>
        <p:nvSpPr>
          <p:cNvPr id="5" name="Slide Number Placeholder 4"/>
          <p:cNvSpPr>
            <a:spLocks noGrp="1"/>
          </p:cNvSpPr>
          <p:nvPr>
            <p:ph type="sldNum" sz="quarter" idx="12"/>
          </p:nvPr>
        </p:nvSpPr>
        <p:spPr/>
        <p:txBody>
          <a:bodyPr/>
          <a:lstStyle/>
          <a:p>
            <a:pPr>
              <a:defRPr/>
            </a:pPr>
            <a:fld id="{31CB117C-4FEC-42E5-80F7-1AEF89A66B6D}" type="slidenum">
              <a:rPr lang="en-US" smtClean="0"/>
              <a:pPr>
                <a:defRPr/>
              </a:pPr>
              <a:t>13</a:t>
            </a:fld>
            <a:endParaRPr lang="en-US"/>
          </a:p>
        </p:txBody>
      </p:sp>
    </p:spTree>
    <p:extLst>
      <p:ext uri="{BB962C8B-B14F-4D97-AF65-F5344CB8AC3E}">
        <p14:creationId xmlns:p14="http://schemas.microsoft.com/office/powerpoint/2010/main" val="127388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sz="quarter"/>
          </p:nvPr>
        </p:nvSpPr>
        <p:spPr>
          <a:xfrm>
            <a:off x="457200" y="277813"/>
            <a:ext cx="8458200" cy="1139825"/>
          </a:xfrm>
        </p:spPr>
        <p:txBody>
          <a:bodyPr/>
          <a:lstStyle/>
          <a:p>
            <a:r>
              <a:rPr lang="en-US" sz="3600" dirty="0" smtClean="0"/>
              <a:t>2. </a:t>
            </a:r>
            <a:r>
              <a:rPr lang="en-US" sz="3600" dirty="0"/>
              <a:t>Evaluate variability of monthly median back-up and field blank </a:t>
            </a:r>
            <a:r>
              <a:rPr lang="en-US" sz="3600" dirty="0" smtClean="0"/>
              <a:t>concentrations</a:t>
            </a:r>
            <a:endParaRPr lang="en-US" sz="3600" dirty="0"/>
          </a:p>
        </p:txBody>
      </p:sp>
      <p:sp>
        <p:nvSpPr>
          <p:cNvPr id="12" name="Content Placeholder 11"/>
          <p:cNvSpPr>
            <a:spLocks noGrp="1"/>
          </p:cNvSpPr>
          <p:nvPr>
            <p:ph sz="quarter" idx="4"/>
          </p:nvPr>
        </p:nvSpPr>
        <p:spPr>
          <a:xfrm>
            <a:off x="4648200" y="4114800"/>
            <a:ext cx="4038600" cy="2187575"/>
          </a:xfrm>
        </p:spPr>
        <p:txBody>
          <a:bodyPr/>
          <a:lstStyle/>
          <a:p>
            <a:r>
              <a:rPr lang="en-US" sz="2400" u="sng" dirty="0" smtClean="0"/>
              <a:t>Field blanks</a:t>
            </a:r>
            <a:r>
              <a:rPr lang="en-US" sz="2400" dirty="0" smtClean="0"/>
              <a:t> have less site to site variability and less variability within a site for IMPROVE</a:t>
            </a:r>
          </a:p>
          <a:p>
            <a:r>
              <a:rPr lang="en-US" sz="2400" dirty="0" smtClean="0"/>
              <a:t>Urban sites have higher back-ups than most rural sites, OKEF1 high</a:t>
            </a:r>
            <a:endParaRPr lang="en-US" sz="2400" dirty="0"/>
          </a:p>
        </p:txBody>
      </p:sp>
      <p:pic>
        <p:nvPicPr>
          <p:cNvPr id="1028" name="Picture 4"/>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905000"/>
            <a:ext cx="3770328"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67200"/>
            <a:ext cx="3852145"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905000"/>
            <a:ext cx="384780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1491734"/>
            <a:ext cx="7284879" cy="369332"/>
          </a:xfrm>
          <a:prstGeom prst="rect">
            <a:avLst/>
          </a:prstGeom>
          <a:noFill/>
        </p:spPr>
        <p:txBody>
          <a:bodyPr wrap="none" rtlCol="0">
            <a:spAutoFit/>
          </a:bodyPr>
          <a:lstStyle/>
          <a:p>
            <a:r>
              <a:rPr lang="en-US" dirty="0"/>
              <a:t>IMPROVE Site Medians (with 25</a:t>
            </a:r>
            <a:r>
              <a:rPr lang="en-US" baseline="30000" dirty="0"/>
              <a:t>th</a:t>
            </a:r>
            <a:r>
              <a:rPr lang="en-US" dirty="0"/>
              <a:t> and 75</a:t>
            </a:r>
            <a:r>
              <a:rPr lang="en-US" baseline="30000" dirty="0"/>
              <a:t>th</a:t>
            </a:r>
            <a:r>
              <a:rPr lang="en-US" dirty="0"/>
              <a:t> percentiles) for 2009-2011</a:t>
            </a:r>
          </a:p>
        </p:txBody>
      </p:sp>
      <p:sp>
        <p:nvSpPr>
          <p:cNvPr id="3" name="Slide Number Placeholder 2"/>
          <p:cNvSpPr>
            <a:spLocks noGrp="1"/>
          </p:cNvSpPr>
          <p:nvPr>
            <p:ph type="sldNum" sz="quarter" idx="12"/>
          </p:nvPr>
        </p:nvSpPr>
        <p:spPr/>
        <p:txBody>
          <a:bodyPr/>
          <a:lstStyle/>
          <a:p>
            <a:pPr>
              <a:defRPr/>
            </a:pPr>
            <a:fld id="{71DA9A10-7965-447F-BCC0-DA5BC346B383}" type="slidenum">
              <a:rPr lang="en-US" smtClean="0"/>
              <a:pPr>
                <a:defRPr/>
              </a:pPr>
              <a:t>14</a:t>
            </a:fld>
            <a:endParaRPr lang="en-US"/>
          </a:p>
        </p:txBody>
      </p:sp>
    </p:spTree>
    <p:extLst>
      <p:ext uri="{BB962C8B-B14F-4D97-AF65-F5344CB8AC3E}">
        <p14:creationId xmlns:p14="http://schemas.microsoft.com/office/powerpoint/2010/main" val="706912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277813"/>
            <a:ext cx="8534400" cy="1139825"/>
          </a:xfrm>
        </p:spPr>
        <p:txBody>
          <a:bodyPr/>
          <a:lstStyle/>
          <a:p>
            <a:r>
              <a:rPr lang="en-US" sz="3600" dirty="0" smtClean="0"/>
              <a:t>2.  Variability:  Monthly Median Back-up and Field Blanks in IMPROVE</a:t>
            </a:r>
            <a:endParaRPr lang="en-US" sz="3600"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76164"/>
            <a:ext cx="6288088" cy="432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800" y="6019800"/>
            <a:ext cx="7696200" cy="646331"/>
          </a:xfrm>
          <a:prstGeom prst="rect">
            <a:avLst/>
          </a:prstGeom>
          <a:noFill/>
        </p:spPr>
        <p:txBody>
          <a:bodyPr wrap="square" rtlCol="0">
            <a:spAutoFit/>
          </a:bodyPr>
          <a:lstStyle/>
          <a:p>
            <a:pPr marL="285750" indent="-285750">
              <a:buClr>
                <a:srgbClr val="92D050"/>
              </a:buClr>
              <a:buFont typeface="Wingdings" pitchFamily="2" charset="2"/>
              <a:buChar char="Ø"/>
            </a:pPr>
            <a:r>
              <a:rPr lang="en-US" u="sng" dirty="0" smtClean="0"/>
              <a:t>Field blanks</a:t>
            </a:r>
            <a:r>
              <a:rPr lang="en-US" dirty="0" smtClean="0"/>
              <a:t> are usually lower, have less seasonality and less variability within a month than back-up filters for IMPROVE</a:t>
            </a:r>
            <a:endParaRPr lang="en-US" dirty="0"/>
          </a:p>
        </p:txBody>
      </p:sp>
      <p:sp>
        <p:nvSpPr>
          <p:cNvPr id="2" name="TextBox 1"/>
          <p:cNvSpPr txBox="1"/>
          <p:nvPr/>
        </p:nvSpPr>
        <p:spPr>
          <a:xfrm>
            <a:off x="3505200" y="4725888"/>
            <a:ext cx="3657600" cy="307777"/>
          </a:xfrm>
          <a:prstGeom prst="rect">
            <a:avLst/>
          </a:prstGeom>
          <a:noFill/>
        </p:spPr>
        <p:txBody>
          <a:bodyPr wrap="square" rtlCol="0">
            <a:spAutoFit/>
          </a:bodyPr>
          <a:lstStyle/>
          <a:p>
            <a:r>
              <a:rPr lang="en-US" sz="1400" dirty="0" smtClean="0">
                <a:solidFill>
                  <a:schemeClr val="tx2">
                    <a:lumMod val="10000"/>
                  </a:schemeClr>
                </a:solidFill>
              </a:rPr>
              <a:t>25</a:t>
            </a:r>
            <a:r>
              <a:rPr lang="en-US" sz="1400" baseline="30000" dirty="0" smtClean="0">
                <a:solidFill>
                  <a:schemeClr val="tx2">
                    <a:lumMod val="10000"/>
                  </a:schemeClr>
                </a:solidFill>
              </a:rPr>
              <a:t>th</a:t>
            </a:r>
            <a:r>
              <a:rPr lang="en-US" sz="1400" dirty="0" smtClean="0">
                <a:solidFill>
                  <a:schemeClr val="tx2">
                    <a:lumMod val="10000"/>
                  </a:schemeClr>
                </a:solidFill>
              </a:rPr>
              <a:t> </a:t>
            </a:r>
            <a:r>
              <a:rPr lang="en-US" sz="1400" dirty="0">
                <a:solidFill>
                  <a:schemeClr val="tx2">
                    <a:lumMod val="10000"/>
                  </a:schemeClr>
                </a:solidFill>
              </a:rPr>
              <a:t>and 75</a:t>
            </a:r>
            <a:r>
              <a:rPr lang="en-US" sz="1400" baseline="30000" dirty="0">
                <a:solidFill>
                  <a:schemeClr val="tx2">
                    <a:lumMod val="10000"/>
                  </a:schemeClr>
                </a:solidFill>
              </a:rPr>
              <a:t>th</a:t>
            </a:r>
            <a:r>
              <a:rPr lang="en-US" sz="1400" dirty="0">
                <a:solidFill>
                  <a:schemeClr val="tx2">
                    <a:lumMod val="10000"/>
                  </a:schemeClr>
                </a:solidFill>
              </a:rPr>
              <a:t> </a:t>
            </a:r>
            <a:r>
              <a:rPr lang="en-US" sz="1400" dirty="0" smtClean="0">
                <a:solidFill>
                  <a:schemeClr val="tx2">
                    <a:lumMod val="10000"/>
                  </a:schemeClr>
                </a:solidFill>
              </a:rPr>
              <a:t>percentile shown as error bars</a:t>
            </a:r>
            <a:endParaRPr lang="en-US" sz="1400" dirty="0">
              <a:solidFill>
                <a:schemeClr val="tx2">
                  <a:lumMod val="10000"/>
                </a:schemeClr>
              </a:solidFill>
            </a:endParaRPr>
          </a:p>
        </p:txBody>
      </p:sp>
      <p:sp>
        <p:nvSpPr>
          <p:cNvPr id="3" name="Slide Number Placeholder 2"/>
          <p:cNvSpPr>
            <a:spLocks noGrp="1"/>
          </p:cNvSpPr>
          <p:nvPr>
            <p:ph type="sldNum" sz="quarter" idx="12"/>
          </p:nvPr>
        </p:nvSpPr>
        <p:spPr/>
        <p:txBody>
          <a:bodyPr/>
          <a:lstStyle/>
          <a:p>
            <a:pPr>
              <a:defRPr/>
            </a:pPr>
            <a:fld id="{966E20B6-0D90-4ED4-86CD-2FF15A1C85AB}" type="slidenum">
              <a:rPr lang="en-US" smtClean="0"/>
              <a:pPr>
                <a:defRPr/>
              </a:pPr>
              <a:t>15</a:t>
            </a:fld>
            <a:endParaRPr lang="en-US"/>
          </a:p>
        </p:txBody>
      </p:sp>
    </p:spTree>
    <p:extLst>
      <p:ext uri="{BB962C8B-B14F-4D97-AF65-F5344CB8AC3E}">
        <p14:creationId xmlns:p14="http://schemas.microsoft.com/office/powerpoint/2010/main" val="166440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2. Variability: CSN site medians</a:t>
            </a:r>
            <a:endParaRPr lang="en-US" dirty="0"/>
          </a:p>
        </p:txBody>
      </p:sp>
      <p:sp>
        <p:nvSpPr>
          <p:cNvPr id="3" name="Rectangle 2"/>
          <p:cNvSpPr/>
          <p:nvPr/>
        </p:nvSpPr>
        <p:spPr>
          <a:xfrm>
            <a:off x="457199" y="4724400"/>
            <a:ext cx="8134359" cy="1477328"/>
          </a:xfrm>
          <a:prstGeom prst="rect">
            <a:avLst/>
          </a:prstGeom>
        </p:spPr>
        <p:txBody>
          <a:bodyPr wrap="square">
            <a:spAutoFit/>
          </a:bodyPr>
          <a:lstStyle/>
          <a:p>
            <a:pPr marL="285750" indent="-285750">
              <a:buClr>
                <a:srgbClr val="92D050"/>
              </a:buClr>
              <a:buFont typeface="Wingdings" pitchFamily="2" charset="2"/>
              <a:buChar char="Ø"/>
            </a:pPr>
            <a:r>
              <a:rPr lang="en-US" u="sng" dirty="0"/>
              <a:t>Field blanks</a:t>
            </a:r>
            <a:r>
              <a:rPr lang="en-US" dirty="0"/>
              <a:t> have less site to site variability and less variability within a site for </a:t>
            </a:r>
            <a:r>
              <a:rPr lang="en-US" dirty="0" smtClean="0"/>
              <a:t>CSN.</a:t>
            </a:r>
          </a:p>
          <a:p>
            <a:pPr marL="285750" indent="-285750">
              <a:buClr>
                <a:srgbClr val="92D050"/>
              </a:buClr>
              <a:buFont typeface="Wingdings" pitchFamily="2" charset="2"/>
              <a:buChar char="Ø"/>
            </a:pPr>
            <a:r>
              <a:rPr lang="en-US" dirty="0" smtClean="0"/>
              <a:t>Same behavior as IMPROVE data, </a:t>
            </a:r>
            <a:r>
              <a:rPr lang="en-US" dirty="0"/>
              <a:t>although the </a:t>
            </a:r>
            <a:r>
              <a:rPr lang="en-US" dirty="0" smtClean="0"/>
              <a:t>backup filter concentration is slightly higher for CSN (urban) than IMPROVE (rural) and the difference </a:t>
            </a:r>
            <a:r>
              <a:rPr lang="en-US" dirty="0"/>
              <a:t>in </a:t>
            </a:r>
            <a:r>
              <a:rPr lang="en-US" dirty="0" smtClean="0"/>
              <a:t>OC concentration for two filters types </a:t>
            </a:r>
            <a:r>
              <a:rPr lang="en-US" dirty="0"/>
              <a:t>is more pronounced.</a:t>
            </a:r>
          </a:p>
        </p:txBody>
      </p:sp>
      <p:sp>
        <p:nvSpPr>
          <p:cNvPr id="2" name="Slide Number Placeholder 1"/>
          <p:cNvSpPr>
            <a:spLocks noGrp="1"/>
          </p:cNvSpPr>
          <p:nvPr>
            <p:ph type="sldNum" sz="quarter" idx="12"/>
          </p:nvPr>
        </p:nvSpPr>
        <p:spPr/>
        <p:txBody>
          <a:bodyPr/>
          <a:lstStyle/>
          <a:p>
            <a:pPr>
              <a:defRPr/>
            </a:pPr>
            <a:fld id="{966E20B6-0D90-4ED4-86CD-2FF15A1C85AB}" type="slidenum">
              <a:rPr lang="en-US" smtClean="0"/>
              <a:pPr>
                <a:defRPr/>
              </a:pPr>
              <a:t>16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71" y="1227582"/>
            <a:ext cx="7748587"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91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a:t>2.  Variability:  Monthly Median Back-up and Field Blanks in </a:t>
            </a:r>
            <a:r>
              <a:rPr lang="en-US" sz="4000" dirty="0" smtClean="0"/>
              <a:t>CSN</a:t>
            </a:r>
            <a:endParaRPr lang="en-US" sz="40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905000"/>
            <a:ext cx="774055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7758" y="5257800"/>
            <a:ext cx="7696200" cy="1477328"/>
          </a:xfrm>
          <a:prstGeom prst="rect">
            <a:avLst/>
          </a:prstGeom>
          <a:noFill/>
        </p:spPr>
        <p:txBody>
          <a:bodyPr wrap="square" rtlCol="0">
            <a:spAutoFit/>
          </a:bodyPr>
          <a:lstStyle/>
          <a:p>
            <a:pPr marL="285750" indent="-285750">
              <a:buClr>
                <a:srgbClr val="92D050"/>
              </a:buClr>
              <a:buFont typeface="Wingdings" pitchFamily="2" charset="2"/>
              <a:buChar char="Ø"/>
            </a:pPr>
            <a:r>
              <a:rPr lang="en-US" u="sng" dirty="0" smtClean="0"/>
              <a:t>Field blanks</a:t>
            </a:r>
            <a:r>
              <a:rPr lang="en-US" dirty="0" smtClean="0"/>
              <a:t> are lower, have less seasonality and less variability within a month than back-up filters for CSN</a:t>
            </a:r>
          </a:p>
          <a:p>
            <a:pPr marL="285750" indent="-285750">
              <a:buClr>
                <a:srgbClr val="92D050"/>
              </a:buClr>
              <a:buFont typeface="Wingdings" pitchFamily="2" charset="2"/>
              <a:buChar char="Ø"/>
            </a:pPr>
            <a:r>
              <a:rPr lang="en-US" dirty="0" smtClean="0"/>
              <a:t>Same behavior as IMPROVE although the backup filter concentration is slightly higher than IMPROVE and the difference in OC values for two filter types is more pronounced.</a:t>
            </a:r>
            <a:endParaRPr lang="en-US" dirty="0"/>
          </a:p>
        </p:txBody>
      </p:sp>
      <p:sp>
        <p:nvSpPr>
          <p:cNvPr id="2" name="Slide Number Placeholder 1"/>
          <p:cNvSpPr>
            <a:spLocks noGrp="1"/>
          </p:cNvSpPr>
          <p:nvPr>
            <p:ph type="sldNum" sz="quarter" idx="12"/>
          </p:nvPr>
        </p:nvSpPr>
        <p:spPr/>
        <p:txBody>
          <a:bodyPr/>
          <a:lstStyle/>
          <a:p>
            <a:pPr>
              <a:defRPr/>
            </a:pPr>
            <a:fld id="{966E20B6-0D90-4ED4-86CD-2FF15A1C85AB}" type="slidenum">
              <a:rPr lang="en-US" smtClean="0"/>
              <a:pPr>
                <a:defRPr/>
              </a:pPr>
              <a:t>17</a:t>
            </a:fld>
            <a:endParaRPr lang="en-US"/>
          </a:p>
        </p:txBody>
      </p:sp>
    </p:spTree>
    <p:extLst>
      <p:ext uri="{BB962C8B-B14F-4D97-AF65-F5344CB8AC3E}">
        <p14:creationId xmlns:p14="http://schemas.microsoft.com/office/powerpoint/2010/main" val="235451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1143000"/>
          </a:xfrm>
        </p:spPr>
        <p:txBody>
          <a:bodyPr>
            <a:normAutofit fontScale="90000"/>
          </a:bodyPr>
          <a:lstStyle/>
          <a:p>
            <a:pPr lvl="1"/>
            <a:r>
              <a:rPr lang="en-US" sz="3600" dirty="0" smtClean="0"/>
              <a:t>3. </a:t>
            </a:r>
            <a:r>
              <a:rPr lang="en-US" sz="4000" dirty="0">
                <a:effectLst>
                  <a:outerShdw blurRad="38100" dist="38100" dir="2700000" algn="tl">
                    <a:srgbClr val="000000">
                      <a:alpha val="43137"/>
                    </a:srgbClr>
                  </a:outerShdw>
                </a:effectLst>
              </a:rPr>
              <a:t>Minimize contribution of the artifact to the reported OC particulate matter </a:t>
            </a:r>
            <a:r>
              <a:rPr lang="en-US" sz="4000" dirty="0" smtClean="0">
                <a:effectLst>
                  <a:outerShdw blurRad="38100" dist="38100" dir="2700000" algn="tl">
                    <a:srgbClr val="000000">
                      <a:alpha val="43137"/>
                    </a:srgbClr>
                  </a:outerShdw>
                </a:effectLst>
              </a:rPr>
              <a:t>mass</a:t>
            </a:r>
            <a:endParaRPr lang="en-US" sz="4000" dirty="0"/>
          </a:p>
        </p:txBody>
      </p:sp>
      <p:sp>
        <p:nvSpPr>
          <p:cNvPr id="8" name="Text Placeholder 7"/>
          <p:cNvSpPr>
            <a:spLocks noGrp="1"/>
          </p:cNvSpPr>
          <p:nvPr>
            <p:ph type="body" idx="1"/>
          </p:nvPr>
        </p:nvSpPr>
        <p:spPr/>
        <p:txBody>
          <a:bodyPr/>
          <a:lstStyle/>
          <a:p>
            <a:r>
              <a:rPr lang="en-US" dirty="0" smtClean="0"/>
              <a:t>IMPROVE – 2009 data</a:t>
            </a:r>
            <a:endParaRPr lang="en-US" dirty="0"/>
          </a:p>
        </p:txBody>
      </p:sp>
      <p:sp>
        <p:nvSpPr>
          <p:cNvPr id="9" name="Text Placeholder 8"/>
          <p:cNvSpPr>
            <a:spLocks noGrp="1"/>
          </p:cNvSpPr>
          <p:nvPr>
            <p:ph type="body" sz="quarter" idx="3"/>
          </p:nvPr>
        </p:nvSpPr>
        <p:spPr/>
        <p:txBody>
          <a:bodyPr/>
          <a:lstStyle/>
          <a:p>
            <a:r>
              <a:rPr lang="en-US" dirty="0" smtClean="0"/>
              <a:t>CSN – 2009 data</a:t>
            </a:r>
            <a:endParaRPr lang="en-US" dirty="0"/>
          </a:p>
        </p:txBody>
      </p:sp>
      <p:sp>
        <p:nvSpPr>
          <p:cNvPr id="11" name="Rectangle 10"/>
          <p:cNvSpPr/>
          <p:nvPr/>
        </p:nvSpPr>
        <p:spPr>
          <a:xfrm>
            <a:off x="609600" y="5562600"/>
            <a:ext cx="8305800" cy="1200329"/>
          </a:xfrm>
          <a:prstGeom prst="rect">
            <a:avLst/>
          </a:prstGeom>
        </p:spPr>
        <p:txBody>
          <a:bodyPr wrap="square">
            <a:spAutoFit/>
          </a:bodyPr>
          <a:lstStyle/>
          <a:p>
            <a:pPr marL="285750" indent="-285750">
              <a:buClr>
                <a:srgbClr val="92D050"/>
              </a:buClr>
              <a:buFont typeface="Wingdings" pitchFamily="2" charset="2"/>
              <a:buChar char="Ø"/>
            </a:pPr>
            <a:r>
              <a:rPr lang="en-US" dirty="0" smtClean="0"/>
              <a:t>OC mass does not go to zero as gravimetric mass goes to zero for both networks suggesting a positive OC artifact. </a:t>
            </a:r>
          </a:p>
          <a:p>
            <a:pPr marL="285750" indent="-285750">
              <a:buClr>
                <a:srgbClr val="92D050"/>
              </a:buClr>
              <a:buFont typeface="Wingdings" pitchFamily="2" charset="2"/>
              <a:buChar char="Ø"/>
            </a:pPr>
            <a:r>
              <a:rPr lang="en-US" dirty="0" smtClean="0"/>
              <a:t>The </a:t>
            </a:r>
            <a:r>
              <a:rPr lang="en-US" dirty="0"/>
              <a:t>green line is the annual median of the field </a:t>
            </a:r>
            <a:r>
              <a:rPr lang="en-US" dirty="0" smtClean="0"/>
              <a:t>blanks.  For IMPROVE the value is 0.17 </a:t>
            </a:r>
            <a:r>
              <a:rPr lang="en-US" dirty="0">
                <a:latin typeface="Symbol" pitchFamily="18" charset="2"/>
              </a:rPr>
              <a:t>m</a:t>
            </a:r>
            <a:r>
              <a:rPr lang="en-US" dirty="0"/>
              <a:t>g/m</a:t>
            </a:r>
            <a:r>
              <a:rPr lang="en-US" baseline="30000" dirty="0"/>
              <a:t>3 </a:t>
            </a:r>
            <a:r>
              <a:rPr lang="en-US" dirty="0" smtClean="0"/>
              <a:t>and for CSN the value is 0.12 </a:t>
            </a:r>
            <a:r>
              <a:rPr lang="en-US" dirty="0" smtClean="0">
                <a:latin typeface="Symbol" pitchFamily="18" charset="2"/>
              </a:rPr>
              <a:t>m</a:t>
            </a:r>
            <a:r>
              <a:rPr lang="en-US" dirty="0" smtClean="0"/>
              <a:t>g/m</a:t>
            </a:r>
            <a:r>
              <a:rPr lang="en-US" baseline="30000" dirty="0" smtClean="0"/>
              <a:t>3</a:t>
            </a:r>
            <a:r>
              <a:rPr lang="en-US" dirty="0" smtClean="0"/>
              <a:t> in 2009. </a:t>
            </a:r>
            <a:endParaRPr lang="en-US" dirty="0"/>
          </a:p>
        </p:txBody>
      </p:sp>
      <p:sp>
        <p:nvSpPr>
          <p:cNvPr id="2" name="Slide Number Placeholder 1"/>
          <p:cNvSpPr>
            <a:spLocks noGrp="1"/>
          </p:cNvSpPr>
          <p:nvPr>
            <p:ph type="sldNum" sz="quarter" idx="12"/>
          </p:nvPr>
        </p:nvSpPr>
        <p:spPr/>
        <p:txBody>
          <a:bodyPr/>
          <a:lstStyle/>
          <a:p>
            <a:pPr>
              <a:defRPr/>
            </a:pPr>
            <a:r>
              <a:rPr lang="en-US" dirty="0" smtClean="0"/>
              <a:t>18</a:t>
            </a:r>
            <a:endParaRPr lang="en-US"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599" y="2286000"/>
            <a:ext cx="335015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572000" y="2334768"/>
            <a:ext cx="361725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72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067800" cy="1139825"/>
          </a:xfrm>
        </p:spPr>
        <p:txBody>
          <a:bodyPr/>
          <a:lstStyle/>
          <a:p>
            <a:r>
              <a:rPr lang="en-US" sz="3600" dirty="0" smtClean="0"/>
              <a:t>3. Intercept of regression (</a:t>
            </a:r>
            <a:r>
              <a:rPr lang="en-US" sz="3600" dirty="0"/>
              <a:t>m</a:t>
            </a:r>
            <a:r>
              <a:rPr lang="en-US" sz="3600" dirty="0" smtClean="0"/>
              <a:t>ass v. OC) as an estimate of extent of artifact reduction </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3408556"/>
              </p:ext>
            </p:extLst>
          </p:nvPr>
        </p:nvGraphicFramePr>
        <p:xfrm>
          <a:off x="414778" y="1447800"/>
          <a:ext cx="8229600" cy="2926080"/>
        </p:xfrm>
        <a:graphic>
          <a:graphicData uri="http://schemas.openxmlformats.org/drawingml/2006/table">
            <a:tbl>
              <a:tblPr firstRow="1" bandRow="1">
                <a:tableStyleId>{5C22544A-7EE6-4342-B048-85BDC9FD1C3A}</a:tableStyleId>
              </a:tblPr>
              <a:tblGrid>
                <a:gridCol w="3623822"/>
                <a:gridCol w="1524000"/>
                <a:gridCol w="1600200"/>
                <a:gridCol w="1481578"/>
              </a:tblGrid>
              <a:tr h="370840">
                <a:tc>
                  <a:txBody>
                    <a:bodyPr/>
                    <a:lstStyle/>
                    <a:p>
                      <a:r>
                        <a:rPr lang="en-US" sz="2400" dirty="0" smtClean="0"/>
                        <a:t>IMPROVE</a:t>
                      </a:r>
                      <a:endParaRPr lang="en-US" sz="2400" dirty="0"/>
                    </a:p>
                  </a:txBody>
                  <a:tcPr/>
                </a:tc>
                <a:tc>
                  <a:txBody>
                    <a:bodyPr/>
                    <a:lstStyle/>
                    <a:p>
                      <a:pPr algn="ctr"/>
                      <a:r>
                        <a:rPr lang="en-US" sz="2400" dirty="0" smtClean="0"/>
                        <a:t>2009</a:t>
                      </a:r>
                      <a:endParaRPr lang="en-US" sz="2400" dirty="0"/>
                    </a:p>
                  </a:txBody>
                  <a:tcPr/>
                </a:tc>
                <a:tc>
                  <a:txBody>
                    <a:bodyPr/>
                    <a:lstStyle/>
                    <a:p>
                      <a:pPr algn="ctr"/>
                      <a:r>
                        <a:rPr lang="en-US" sz="2400" dirty="0" smtClean="0"/>
                        <a:t>2010</a:t>
                      </a:r>
                      <a:endParaRPr lang="en-US" sz="2400" dirty="0"/>
                    </a:p>
                  </a:txBody>
                  <a:tcPr/>
                </a:tc>
                <a:tc>
                  <a:txBody>
                    <a:bodyPr/>
                    <a:lstStyle/>
                    <a:p>
                      <a:pPr algn="ctr"/>
                      <a:r>
                        <a:rPr lang="en-US" sz="2400" dirty="0" smtClean="0"/>
                        <a:t>2011</a:t>
                      </a:r>
                      <a:endParaRPr lang="en-US" sz="2400" dirty="0"/>
                    </a:p>
                  </a:txBody>
                  <a:tcPr/>
                </a:tc>
              </a:tr>
              <a:tr h="370840">
                <a:tc>
                  <a:txBody>
                    <a:bodyPr/>
                    <a:lstStyle/>
                    <a:p>
                      <a:r>
                        <a:rPr lang="en-US" sz="2400" dirty="0" smtClean="0"/>
                        <a:t>Uncorrected OC</a:t>
                      </a:r>
                    </a:p>
                    <a:p>
                      <a:r>
                        <a:rPr lang="en-US" sz="2400" dirty="0" smtClean="0"/>
                        <a:t>Intercept</a:t>
                      </a:r>
                      <a:r>
                        <a:rPr lang="en-US" sz="2400" baseline="0" dirty="0" smtClean="0"/>
                        <a:t> (</a:t>
                      </a:r>
                      <a:r>
                        <a:rPr lang="en-US" sz="2400" baseline="0" dirty="0" smtClean="0">
                          <a:latin typeface="Symbol" pitchFamily="18" charset="2"/>
                        </a:rPr>
                        <a:t>m</a:t>
                      </a:r>
                      <a:r>
                        <a:rPr lang="en-US" sz="2400" baseline="0" dirty="0" smtClean="0"/>
                        <a:t>g/m</a:t>
                      </a:r>
                      <a:r>
                        <a:rPr lang="en-US" sz="2400" baseline="30000" dirty="0" smtClean="0"/>
                        <a:t>3</a:t>
                      </a:r>
                      <a:r>
                        <a:rPr lang="en-US" sz="2400" baseline="0" dirty="0" smtClean="0"/>
                        <a:t>)</a:t>
                      </a:r>
                      <a:endParaRPr lang="en-US" sz="2400" dirty="0"/>
                    </a:p>
                  </a:txBody>
                  <a:tcPr/>
                </a:tc>
                <a:tc>
                  <a:txBody>
                    <a:bodyPr/>
                    <a:lstStyle/>
                    <a:p>
                      <a:pPr algn="ctr"/>
                      <a:r>
                        <a:rPr lang="en-US" sz="2400" b="0" dirty="0" smtClean="0"/>
                        <a:t>0.17</a:t>
                      </a:r>
                      <a:endParaRPr lang="en-US" sz="2400" b="0" dirty="0"/>
                    </a:p>
                  </a:txBody>
                  <a:tcPr anchor="ctr"/>
                </a:tc>
                <a:tc>
                  <a:txBody>
                    <a:bodyPr/>
                    <a:lstStyle/>
                    <a:p>
                      <a:pPr algn="ctr"/>
                      <a:r>
                        <a:rPr lang="en-US" sz="2400" b="0" dirty="0" smtClean="0"/>
                        <a:t>0.26</a:t>
                      </a:r>
                      <a:endParaRPr lang="en-US" sz="2400" b="0" dirty="0"/>
                    </a:p>
                  </a:txBody>
                  <a:tcPr anchor="ctr"/>
                </a:tc>
                <a:tc>
                  <a:txBody>
                    <a:bodyPr/>
                    <a:lstStyle/>
                    <a:p>
                      <a:pPr algn="ctr"/>
                      <a:r>
                        <a:rPr lang="en-US" sz="2400" b="0" dirty="0" smtClean="0"/>
                        <a:t>0.10</a:t>
                      </a:r>
                      <a:endParaRPr lang="en-US" sz="2400" b="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MM back-up corrected intercept </a:t>
                      </a:r>
                      <a:r>
                        <a:rPr lang="en-US" sz="2400" baseline="0" dirty="0" smtClean="0"/>
                        <a:t>(</a:t>
                      </a:r>
                      <a:r>
                        <a:rPr lang="en-US" sz="2400" baseline="0" dirty="0" smtClean="0">
                          <a:latin typeface="Symbol" pitchFamily="18" charset="2"/>
                        </a:rPr>
                        <a:t>m</a:t>
                      </a:r>
                      <a:r>
                        <a:rPr lang="en-US" sz="2400" baseline="0" dirty="0" smtClean="0"/>
                        <a:t>g/m</a:t>
                      </a:r>
                      <a:r>
                        <a:rPr lang="en-US" sz="2400" baseline="30000" dirty="0" smtClean="0"/>
                        <a:t>3</a:t>
                      </a:r>
                      <a:r>
                        <a:rPr lang="en-US" sz="2400" baseline="0" dirty="0" smtClean="0"/>
                        <a:t>)</a:t>
                      </a:r>
                      <a:endParaRPr lang="en-US" sz="2400" dirty="0" smtClean="0"/>
                    </a:p>
                  </a:txBody>
                  <a:tcPr/>
                </a:tc>
                <a:tc>
                  <a:txBody>
                    <a:bodyPr/>
                    <a:lstStyle/>
                    <a:p>
                      <a:pPr algn="ctr"/>
                      <a:r>
                        <a:rPr lang="en-US" sz="2400" b="0" dirty="0" smtClean="0"/>
                        <a:t>-0.03</a:t>
                      </a:r>
                      <a:endParaRPr lang="en-US" sz="2400" b="0" dirty="0"/>
                    </a:p>
                  </a:txBody>
                  <a:tcPr anchor="ctr"/>
                </a:tc>
                <a:tc>
                  <a:txBody>
                    <a:bodyPr/>
                    <a:lstStyle/>
                    <a:p>
                      <a:pPr algn="ctr"/>
                      <a:r>
                        <a:rPr lang="en-US" sz="2400" b="0" dirty="0" smtClean="0"/>
                        <a:t>0.02</a:t>
                      </a:r>
                      <a:endParaRPr lang="en-US" sz="2400" b="0" dirty="0"/>
                    </a:p>
                  </a:txBody>
                  <a:tcPr anchor="ctr"/>
                </a:tc>
                <a:tc>
                  <a:txBody>
                    <a:bodyPr/>
                    <a:lstStyle/>
                    <a:p>
                      <a:pPr algn="ctr"/>
                      <a:r>
                        <a:rPr lang="en-US" sz="2400" b="0" dirty="0" smtClean="0"/>
                        <a:t>-0.09</a:t>
                      </a:r>
                      <a:endParaRPr lang="en-US" sz="2400" b="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MM </a:t>
                      </a:r>
                      <a:r>
                        <a:rPr lang="en-US" sz="2400" dirty="0" smtClean="0">
                          <a:solidFill>
                            <a:schemeClr val="accent2"/>
                          </a:solidFill>
                        </a:rPr>
                        <a:t>field</a:t>
                      </a:r>
                      <a:r>
                        <a:rPr lang="en-US" sz="2400" dirty="0" smtClean="0">
                          <a:solidFill>
                            <a:srgbClr val="FFFF00"/>
                          </a:solidFill>
                        </a:rPr>
                        <a:t> </a:t>
                      </a:r>
                      <a:r>
                        <a:rPr lang="en-US" sz="2400" baseline="0" dirty="0" smtClean="0"/>
                        <a:t>blank corrected intercept (</a:t>
                      </a:r>
                      <a:r>
                        <a:rPr lang="en-US" sz="2400" baseline="0" dirty="0" smtClean="0">
                          <a:latin typeface="Symbol" pitchFamily="18" charset="2"/>
                        </a:rPr>
                        <a:t>m</a:t>
                      </a:r>
                      <a:r>
                        <a:rPr lang="en-US" sz="2400" baseline="0" dirty="0" smtClean="0"/>
                        <a:t>g/m</a:t>
                      </a:r>
                      <a:r>
                        <a:rPr lang="en-US" sz="2400" baseline="30000" dirty="0" smtClean="0"/>
                        <a:t>3</a:t>
                      </a:r>
                      <a:r>
                        <a:rPr lang="en-US" sz="2400" baseline="0" dirty="0" smtClean="0"/>
                        <a:t>)</a:t>
                      </a:r>
                      <a:endParaRPr lang="en-US" sz="2400" dirty="0" smtClean="0"/>
                    </a:p>
                  </a:txBody>
                  <a:tcPr/>
                </a:tc>
                <a:tc>
                  <a:txBody>
                    <a:bodyPr/>
                    <a:lstStyle/>
                    <a:p>
                      <a:pPr algn="ctr"/>
                      <a:r>
                        <a:rPr lang="en-US" sz="2400" b="0" dirty="0" smtClean="0"/>
                        <a:t>0.001* </a:t>
                      </a:r>
                    </a:p>
                  </a:txBody>
                  <a:tcPr anchor="ctr"/>
                </a:tc>
                <a:tc>
                  <a:txBody>
                    <a:bodyPr/>
                    <a:lstStyle/>
                    <a:p>
                      <a:pPr algn="ctr"/>
                      <a:r>
                        <a:rPr lang="en-US" sz="2400" b="0" dirty="0" smtClean="0"/>
                        <a:t>0.07</a:t>
                      </a:r>
                      <a:endParaRPr lang="en-US" sz="2400" b="0" dirty="0"/>
                    </a:p>
                  </a:txBody>
                  <a:tcPr anchor="ctr"/>
                </a:tc>
                <a:tc>
                  <a:txBody>
                    <a:bodyPr/>
                    <a:lstStyle/>
                    <a:p>
                      <a:pPr algn="ctr"/>
                      <a:r>
                        <a:rPr lang="en-US" sz="2400" b="0" dirty="0" smtClean="0"/>
                        <a:t>-0.06</a:t>
                      </a:r>
                      <a:endParaRPr lang="en-US" sz="2400" b="0" dirty="0"/>
                    </a:p>
                  </a:txBody>
                  <a:tcPr anchor="ctr"/>
                </a:tc>
              </a:tr>
            </a:tbl>
          </a:graphicData>
        </a:graphic>
      </p:graphicFrame>
      <p:sp>
        <p:nvSpPr>
          <p:cNvPr id="6" name="TextBox 5"/>
          <p:cNvSpPr txBox="1"/>
          <p:nvPr/>
        </p:nvSpPr>
        <p:spPr>
          <a:xfrm>
            <a:off x="381000" y="4419600"/>
            <a:ext cx="8162041" cy="307777"/>
          </a:xfrm>
          <a:prstGeom prst="rect">
            <a:avLst/>
          </a:prstGeom>
          <a:noFill/>
        </p:spPr>
        <p:txBody>
          <a:bodyPr wrap="square" rtlCol="0">
            <a:spAutoFit/>
          </a:bodyPr>
          <a:lstStyle/>
          <a:p>
            <a:r>
              <a:rPr lang="en-US" sz="1400" dirty="0" smtClean="0"/>
              <a:t>*All intercepts are statistically significantly different than zero, except for  MM blank adjusted in 2009  </a:t>
            </a:r>
            <a:endParaRPr lang="en-US" sz="1400" dirty="0"/>
          </a:p>
        </p:txBody>
      </p:sp>
      <p:sp>
        <p:nvSpPr>
          <p:cNvPr id="7" name="TextBox 6"/>
          <p:cNvSpPr txBox="1"/>
          <p:nvPr/>
        </p:nvSpPr>
        <p:spPr>
          <a:xfrm>
            <a:off x="448057" y="4871896"/>
            <a:ext cx="8534400" cy="1938992"/>
          </a:xfrm>
          <a:prstGeom prst="rect">
            <a:avLst/>
          </a:prstGeom>
          <a:noFill/>
        </p:spPr>
        <p:txBody>
          <a:bodyPr wrap="square" rtlCol="0">
            <a:spAutoFit/>
          </a:bodyPr>
          <a:lstStyle/>
          <a:p>
            <a:pPr marL="342900" indent="-342900">
              <a:buClr>
                <a:srgbClr val="92D050"/>
              </a:buClr>
              <a:buFont typeface="Wingdings" pitchFamily="2" charset="2"/>
              <a:buChar char="Ø"/>
            </a:pPr>
            <a:r>
              <a:rPr lang="en-US" sz="2000" dirty="0" smtClean="0"/>
              <a:t>Field blanks and back-ups decrease artifact</a:t>
            </a:r>
          </a:p>
          <a:p>
            <a:pPr marL="342900" indent="-342900">
              <a:buClr>
                <a:srgbClr val="92D050"/>
              </a:buClr>
              <a:buFont typeface="Wingdings" pitchFamily="2" charset="2"/>
              <a:buChar char="Ø"/>
            </a:pPr>
            <a:r>
              <a:rPr lang="en-US" sz="2000" dirty="0" smtClean="0"/>
              <a:t>Negative intercepts in 2009 and 2011 for MM back-up corrected data suggest that the </a:t>
            </a:r>
            <a:r>
              <a:rPr lang="en-US" sz="2000" dirty="0"/>
              <a:t>artifact reduction using </a:t>
            </a:r>
            <a:r>
              <a:rPr lang="en-US" sz="2000" dirty="0" smtClean="0"/>
              <a:t>back-ups is too large</a:t>
            </a:r>
          </a:p>
          <a:p>
            <a:pPr marL="342900" indent="-342900">
              <a:buClr>
                <a:srgbClr val="92D050"/>
              </a:buClr>
              <a:buFont typeface="Wingdings" pitchFamily="2" charset="2"/>
              <a:buChar char="Ø"/>
            </a:pPr>
            <a:r>
              <a:rPr lang="en-US" sz="2000" dirty="0" smtClean="0"/>
              <a:t>Limitation of analysis:  Reported intercepts are extrapolated values that are sensitive to measurement noise. Therefore, this analysis should not be the sole or primary criterion for choosing a correction method.</a:t>
            </a:r>
          </a:p>
        </p:txBody>
      </p:sp>
      <p:sp>
        <p:nvSpPr>
          <p:cNvPr id="3" name="Slide Number Placeholder 2"/>
          <p:cNvSpPr>
            <a:spLocks noGrp="1"/>
          </p:cNvSpPr>
          <p:nvPr>
            <p:ph type="sldNum" sz="quarter" idx="12"/>
          </p:nvPr>
        </p:nvSpPr>
        <p:spPr/>
        <p:txBody>
          <a:bodyPr/>
          <a:lstStyle/>
          <a:p>
            <a:pPr>
              <a:defRPr/>
            </a:pPr>
            <a:fld id="{31CB117C-4FEC-42E5-80F7-1AEF89A66B6D}" type="slidenum">
              <a:rPr lang="en-US" smtClean="0"/>
              <a:pPr>
                <a:defRPr/>
              </a:pPr>
              <a:t>19</a:t>
            </a:fld>
            <a:endParaRPr lang="en-US"/>
          </a:p>
        </p:txBody>
      </p:sp>
    </p:spTree>
    <p:extLst>
      <p:ext uri="{BB962C8B-B14F-4D97-AF65-F5344CB8AC3E}">
        <p14:creationId xmlns:p14="http://schemas.microsoft.com/office/powerpoint/2010/main" val="4911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Current OC monitoring by </a:t>
            </a:r>
            <a:br>
              <a:rPr lang="en-US" dirty="0" smtClean="0"/>
            </a:br>
            <a:r>
              <a:rPr lang="en-US" dirty="0" smtClean="0"/>
              <a:t>IMPROVE and CSN</a:t>
            </a:r>
            <a:endParaRPr lang="en-US" dirty="0"/>
          </a:p>
        </p:txBody>
      </p:sp>
      <p:sp>
        <p:nvSpPr>
          <p:cNvPr id="3" name="Content Placeholder 2"/>
          <p:cNvSpPr>
            <a:spLocks noGrp="1"/>
          </p:cNvSpPr>
          <p:nvPr>
            <p:ph idx="1"/>
          </p:nvPr>
        </p:nvSpPr>
        <p:spPr>
          <a:xfrm>
            <a:off x="457200" y="1600200"/>
            <a:ext cx="8458200" cy="5029200"/>
          </a:xfrm>
        </p:spPr>
        <p:txBody>
          <a:bodyPr>
            <a:normAutofit fontScale="62500" lnSpcReduction="20000"/>
          </a:bodyPr>
          <a:lstStyle/>
          <a:p>
            <a:pPr eaLnBrk="1" hangingPunct="1"/>
            <a:r>
              <a:rPr lang="en-US" sz="3800" dirty="0" smtClean="0"/>
              <a:t>The two networks have reconciled their sampling and analysis methods (CSN transition completed by Jan. 2008):</a:t>
            </a:r>
          </a:p>
          <a:p>
            <a:pPr lvl="1" eaLnBrk="1" hangingPunct="1"/>
            <a:r>
              <a:rPr lang="en-US" sz="3400" dirty="0" smtClean="0"/>
              <a:t>Similar samplers (URG)</a:t>
            </a:r>
          </a:p>
          <a:p>
            <a:pPr lvl="1"/>
            <a:r>
              <a:rPr lang="en-US" sz="3400" dirty="0" smtClean="0"/>
              <a:t>Similarly pre-conditioned quartz-fiber filters from the same manufacturer </a:t>
            </a:r>
          </a:p>
          <a:p>
            <a:pPr lvl="1"/>
            <a:r>
              <a:rPr lang="en-US" sz="3400" dirty="0" smtClean="0"/>
              <a:t>Analysis using the same protocol (IMPROVE_A) in the same laboratory (DRI)</a:t>
            </a:r>
          </a:p>
          <a:p>
            <a:pPr eaLnBrk="1" hangingPunct="1"/>
            <a:r>
              <a:rPr lang="en-US" sz="3800" dirty="0" smtClean="0"/>
              <a:t>The two networks report concentrations according to different conventions:</a:t>
            </a:r>
          </a:p>
          <a:p>
            <a:pPr lvl="1" eaLnBrk="1" hangingPunct="1"/>
            <a:r>
              <a:rPr lang="en-US" sz="3400" dirty="0" smtClean="0"/>
              <a:t>Adsorption of organic gases by quartz filters yields artifact ‘particulate matter’.</a:t>
            </a:r>
          </a:p>
          <a:p>
            <a:pPr lvl="1" eaLnBrk="1" hangingPunct="1"/>
            <a:r>
              <a:rPr lang="en-US" sz="3400" dirty="0" smtClean="0"/>
              <a:t>IMPROVE adjusts sample filter loadings with an estimate of the artifact, based on back-up filters collected at selected sites.</a:t>
            </a:r>
          </a:p>
          <a:p>
            <a:pPr lvl="1" eaLnBrk="1" hangingPunct="1"/>
            <a:r>
              <a:rPr lang="en-US" sz="3400" dirty="0" smtClean="0"/>
              <a:t>CSN reports sample filter loadings directly</a:t>
            </a:r>
            <a:r>
              <a:rPr lang="en-US" sz="3400" dirty="0" smtClean="0">
                <a:solidFill>
                  <a:srgbClr val="FFFF00"/>
                </a:solidFill>
              </a:rPr>
              <a:t> </a:t>
            </a:r>
            <a:r>
              <a:rPr lang="en-US" sz="3400" dirty="0" smtClean="0"/>
              <a:t>along with blank values and makes no adjustment</a:t>
            </a:r>
            <a:r>
              <a:rPr lang="en-US" dirty="0" smtClean="0"/>
              <a:t>.</a:t>
            </a:r>
          </a:p>
        </p:txBody>
      </p:sp>
      <p:sp>
        <p:nvSpPr>
          <p:cNvPr id="4" name="Slide Number Placeholder 3"/>
          <p:cNvSpPr>
            <a:spLocks noGrp="1"/>
          </p:cNvSpPr>
          <p:nvPr>
            <p:ph type="sldNum" sz="quarter" idx="12"/>
          </p:nvPr>
        </p:nvSpPr>
        <p:spPr/>
        <p:txBody>
          <a:bodyPr/>
          <a:lstStyle/>
          <a:p>
            <a:pPr>
              <a:defRPr/>
            </a:pPr>
            <a:fld id="{31CB117C-4FEC-42E5-80F7-1AEF89A66B6D}" type="slidenum">
              <a:rPr lang="en-US" smtClean="0"/>
              <a:pPr>
                <a:defRPr/>
              </a:pPr>
              <a:t>2</a:t>
            </a:fld>
            <a:endParaRPr lang="en-US"/>
          </a:p>
        </p:txBody>
      </p:sp>
    </p:spTree>
    <p:extLst>
      <p:ext uri="{BB962C8B-B14F-4D97-AF65-F5344CB8AC3E}">
        <p14:creationId xmlns:p14="http://schemas.microsoft.com/office/powerpoint/2010/main" val="539090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Additional limitations to regression analysis for CSN</a:t>
            </a:r>
            <a:endParaRPr lang="en-US" dirty="0"/>
          </a:p>
        </p:txBody>
      </p:sp>
      <p:sp>
        <p:nvSpPr>
          <p:cNvPr id="6" name="Text Placeholder 5"/>
          <p:cNvSpPr>
            <a:spLocks noGrp="1"/>
          </p:cNvSpPr>
          <p:nvPr>
            <p:ph type="body" sz="half" idx="1"/>
          </p:nvPr>
        </p:nvSpPr>
        <p:spPr>
          <a:xfrm>
            <a:off x="457200" y="1600200"/>
            <a:ext cx="4343400" cy="4525963"/>
          </a:xfrm>
        </p:spPr>
        <p:txBody>
          <a:bodyPr/>
          <a:lstStyle/>
          <a:p>
            <a:r>
              <a:rPr lang="en-US" sz="2400" dirty="0" smtClean="0"/>
              <a:t>CSN </a:t>
            </a:r>
            <a:r>
              <a:rPr lang="en-US" sz="2400" dirty="0"/>
              <a:t>T</a:t>
            </a:r>
            <a:r>
              <a:rPr lang="en-US" sz="2400" dirty="0" smtClean="0"/>
              <a:t>eflon filter sampler has lower face velocity than IMPROVE samplers (and CSN OC samplers)</a:t>
            </a:r>
          </a:p>
          <a:p>
            <a:pPr lvl="1"/>
            <a:r>
              <a:rPr lang="en-US" sz="2400" dirty="0" smtClean="0"/>
              <a:t>Mass well correlated for collocated sampling</a:t>
            </a:r>
          </a:p>
          <a:p>
            <a:pPr lvl="1"/>
            <a:r>
              <a:rPr lang="en-US" sz="2400" dirty="0" smtClean="0"/>
              <a:t>Off-set is consistent with fewer semi-volatiles lost</a:t>
            </a:r>
          </a:p>
          <a:p>
            <a:pPr lvl="1"/>
            <a:r>
              <a:rPr lang="en-US" sz="2400" dirty="0" smtClean="0"/>
              <a:t>Gravimetric mass over estimates mass on OC filters </a:t>
            </a:r>
          </a:p>
          <a:p>
            <a:r>
              <a:rPr lang="en-US" sz="2400" dirty="0" smtClean="0"/>
              <a:t>Limited mass data below 1 </a:t>
            </a:r>
            <a:r>
              <a:rPr lang="en-US" sz="2400" dirty="0" smtClean="0">
                <a:latin typeface="Symbol" pitchFamily="18" charset="2"/>
              </a:rPr>
              <a:t>m</a:t>
            </a:r>
            <a:r>
              <a:rPr lang="en-US" sz="2400" dirty="0" smtClean="0"/>
              <a:t>g/m</a:t>
            </a:r>
            <a:r>
              <a:rPr lang="en-US" sz="2400" baseline="30000" dirty="0" smtClean="0"/>
              <a:t>3</a:t>
            </a:r>
            <a:r>
              <a:rPr lang="en-US" sz="2400" dirty="0" smtClean="0"/>
              <a:t> (slide 18)</a:t>
            </a:r>
            <a:endParaRPr lang="en-US" sz="2400" dirty="0"/>
          </a:p>
        </p:txBody>
      </p:sp>
      <p:sp>
        <p:nvSpPr>
          <p:cNvPr id="7" name="Rectangle 6"/>
          <p:cNvSpPr/>
          <p:nvPr/>
        </p:nvSpPr>
        <p:spPr>
          <a:xfrm>
            <a:off x="4876800" y="5486400"/>
            <a:ext cx="3493264" cy="369332"/>
          </a:xfrm>
          <a:prstGeom prst="rect">
            <a:avLst/>
          </a:prstGeom>
        </p:spPr>
        <p:txBody>
          <a:bodyPr wrap="none">
            <a:spAutoFit/>
          </a:bodyPr>
          <a:lstStyle/>
          <a:p>
            <a:r>
              <a:rPr lang="en-US" dirty="0"/>
              <a:t>Birmingham, Seattle and Fresno</a:t>
            </a:r>
          </a:p>
        </p:txBody>
      </p:sp>
      <p:pic>
        <p:nvPicPr>
          <p:cNvPr id="1027"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830909"/>
            <a:ext cx="3962400" cy="365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EA6F72F7-59E3-42B9-AA72-CC99AD6F28FE}" type="slidenum">
              <a:rPr lang="en-US" smtClean="0"/>
              <a:pPr>
                <a:defRPr/>
              </a:pPr>
              <a:t>20</a:t>
            </a:fld>
            <a:endParaRPr lang="en-US"/>
          </a:p>
        </p:txBody>
      </p:sp>
    </p:spTree>
    <p:extLst>
      <p:ext uri="{BB962C8B-B14F-4D97-AF65-F5344CB8AC3E}">
        <p14:creationId xmlns:p14="http://schemas.microsoft.com/office/powerpoint/2010/main" val="221186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8" y="152400"/>
            <a:ext cx="9067800" cy="1139825"/>
          </a:xfrm>
        </p:spPr>
        <p:txBody>
          <a:bodyPr/>
          <a:lstStyle/>
          <a:p>
            <a:r>
              <a:rPr lang="en-US" sz="3600" dirty="0"/>
              <a:t>3. Intercept of regression (mass v. OC) </a:t>
            </a:r>
            <a:r>
              <a:rPr lang="en-US" sz="3600" dirty="0" smtClean="0"/>
              <a:t>as </a:t>
            </a:r>
            <a:r>
              <a:rPr lang="en-US" sz="3600" dirty="0"/>
              <a:t>an estimate of extent of artifact reduction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4611663"/>
              </p:ext>
            </p:extLst>
          </p:nvPr>
        </p:nvGraphicFramePr>
        <p:xfrm>
          <a:off x="457200" y="1371600"/>
          <a:ext cx="8229600" cy="2926080"/>
        </p:xfrm>
        <a:graphic>
          <a:graphicData uri="http://schemas.openxmlformats.org/drawingml/2006/table">
            <a:tbl>
              <a:tblPr firstRow="1" bandRow="1">
                <a:tableStyleId>{5C22544A-7EE6-4342-B048-85BDC9FD1C3A}</a:tableStyleId>
              </a:tblPr>
              <a:tblGrid>
                <a:gridCol w="3581400"/>
                <a:gridCol w="1524000"/>
                <a:gridCol w="1600200"/>
                <a:gridCol w="1524000"/>
              </a:tblGrid>
              <a:tr h="370840">
                <a:tc>
                  <a:txBody>
                    <a:bodyPr/>
                    <a:lstStyle/>
                    <a:p>
                      <a:r>
                        <a:rPr lang="en-US" sz="2400" dirty="0" smtClean="0"/>
                        <a:t>CSN</a:t>
                      </a:r>
                      <a:endParaRPr lang="en-US" sz="2400" dirty="0"/>
                    </a:p>
                  </a:txBody>
                  <a:tcPr/>
                </a:tc>
                <a:tc>
                  <a:txBody>
                    <a:bodyPr/>
                    <a:lstStyle/>
                    <a:p>
                      <a:pPr algn="ctr"/>
                      <a:r>
                        <a:rPr lang="en-US" sz="2400" dirty="0" smtClean="0"/>
                        <a:t>2008</a:t>
                      </a:r>
                      <a:endParaRPr lang="en-US" sz="2400" dirty="0"/>
                    </a:p>
                  </a:txBody>
                  <a:tcPr/>
                </a:tc>
                <a:tc>
                  <a:txBody>
                    <a:bodyPr/>
                    <a:lstStyle/>
                    <a:p>
                      <a:pPr algn="ctr"/>
                      <a:r>
                        <a:rPr lang="en-US" sz="2400" dirty="0" smtClean="0"/>
                        <a:t>2009</a:t>
                      </a:r>
                      <a:endParaRPr lang="en-US" sz="2400" dirty="0"/>
                    </a:p>
                  </a:txBody>
                  <a:tcPr/>
                </a:tc>
                <a:tc>
                  <a:txBody>
                    <a:bodyPr/>
                    <a:lstStyle/>
                    <a:p>
                      <a:pPr algn="ctr"/>
                      <a:r>
                        <a:rPr lang="en-US" sz="2400" dirty="0" smtClean="0"/>
                        <a:t>2010</a:t>
                      </a:r>
                      <a:endParaRPr lang="en-US" sz="2400" dirty="0"/>
                    </a:p>
                  </a:txBody>
                  <a:tcPr/>
                </a:tc>
              </a:tr>
              <a:tr h="370840">
                <a:tc>
                  <a:txBody>
                    <a:bodyPr/>
                    <a:lstStyle/>
                    <a:p>
                      <a:r>
                        <a:rPr lang="en-US" sz="2400" dirty="0" smtClean="0"/>
                        <a:t>Uncorrected OC</a:t>
                      </a:r>
                    </a:p>
                    <a:p>
                      <a:r>
                        <a:rPr lang="en-US" sz="2400" dirty="0" smtClean="0"/>
                        <a:t>Intercept</a:t>
                      </a:r>
                      <a:r>
                        <a:rPr lang="en-US" sz="2400" baseline="0" dirty="0" smtClean="0"/>
                        <a:t> (</a:t>
                      </a:r>
                      <a:r>
                        <a:rPr lang="en-US" sz="2400" baseline="0" dirty="0" smtClean="0">
                          <a:latin typeface="Symbol" pitchFamily="18" charset="2"/>
                        </a:rPr>
                        <a:t>m</a:t>
                      </a:r>
                      <a:r>
                        <a:rPr lang="en-US" sz="2400" baseline="0" dirty="0" smtClean="0"/>
                        <a:t>g/m</a:t>
                      </a:r>
                      <a:r>
                        <a:rPr lang="en-US" sz="2400" baseline="30000" dirty="0" smtClean="0"/>
                        <a:t>3</a:t>
                      </a:r>
                      <a:r>
                        <a:rPr lang="en-US" sz="2400" baseline="0" dirty="0" smtClean="0"/>
                        <a:t>)</a:t>
                      </a:r>
                      <a:endParaRPr lang="en-US" sz="2400" dirty="0"/>
                    </a:p>
                  </a:txBody>
                  <a:tcPr/>
                </a:tc>
                <a:tc>
                  <a:txBody>
                    <a:bodyPr/>
                    <a:lstStyle/>
                    <a:p>
                      <a:pPr algn="ctr"/>
                      <a:r>
                        <a:rPr lang="en-US" sz="2400" dirty="0" smtClean="0"/>
                        <a:t>0.61</a:t>
                      </a:r>
                      <a:endParaRPr lang="en-US" sz="2400" dirty="0"/>
                    </a:p>
                  </a:txBody>
                  <a:tcPr anchor="ctr"/>
                </a:tc>
                <a:tc>
                  <a:txBody>
                    <a:bodyPr/>
                    <a:lstStyle/>
                    <a:p>
                      <a:pPr algn="ctr"/>
                      <a:r>
                        <a:rPr lang="en-US" sz="2400" dirty="0" smtClean="0"/>
                        <a:t>0.60</a:t>
                      </a:r>
                      <a:endParaRPr lang="en-US" sz="2400" dirty="0"/>
                    </a:p>
                  </a:txBody>
                  <a:tcPr anchor="ctr"/>
                </a:tc>
                <a:tc>
                  <a:txBody>
                    <a:bodyPr/>
                    <a:lstStyle/>
                    <a:p>
                      <a:pPr algn="ctr"/>
                      <a:r>
                        <a:rPr lang="en-US" sz="2400" dirty="0" smtClean="0"/>
                        <a:t>0.44</a:t>
                      </a:r>
                      <a:endParaRPr lang="en-US" sz="24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MM back-up corrected intercept </a:t>
                      </a:r>
                      <a:r>
                        <a:rPr lang="en-US" sz="2400" baseline="0" dirty="0" smtClean="0"/>
                        <a:t>(</a:t>
                      </a:r>
                      <a:r>
                        <a:rPr lang="en-US" sz="2400" baseline="0" dirty="0" smtClean="0">
                          <a:latin typeface="Symbol" pitchFamily="18" charset="2"/>
                        </a:rPr>
                        <a:t>m</a:t>
                      </a:r>
                      <a:r>
                        <a:rPr lang="en-US" sz="2400" baseline="0" dirty="0" smtClean="0"/>
                        <a:t>g/m</a:t>
                      </a:r>
                      <a:r>
                        <a:rPr lang="en-US" sz="2400" baseline="30000" dirty="0" smtClean="0"/>
                        <a:t>3</a:t>
                      </a:r>
                      <a:r>
                        <a:rPr lang="en-US" sz="2400" baseline="0" dirty="0" smtClean="0"/>
                        <a:t>)</a:t>
                      </a:r>
                      <a:endParaRPr lang="en-US" sz="2400" dirty="0" smtClean="0"/>
                    </a:p>
                  </a:txBody>
                  <a:tcPr/>
                </a:tc>
                <a:tc>
                  <a:txBody>
                    <a:bodyPr/>
                    <a:lstStyle/>
                    <a:p>
                      <a:pPr algn="ctr"/>
                      <a:r>
                        <a:rPr lang="en-US" sz="2400" b="0" dirty="0" smtClean="0"/>
                        <a:t>0.25</a:t>
                      </a:r>
                      <a:endParaRPr lang="en-US" sz="2400" b="0" dirty="0"/>
                    </a:p>
                  </a:txBody>
                  <a:tcPr anchor="ctr"/>
                </a:tc>
                <a:tc>
                  <a:txBody>
                    <a:bodyPr/>
                    <a:lstStyle/>
                    <a:p>
                      <a:pPr algn="ctr"/>
                      <a:r>
                        <a:rPr lang="en-US" sz="2400" dirty="0" smtClean="0"/>
                        <a:t>0.27</a:t>
                      </a:r>
                      <a:endParaRPr lang="en-US" sz="2400" dirty="0"/>
                    </a:p>
                  </a:txBody>
                  <a:tcPr anchor="ctr"/>
                </a:tc>
                <a:tc>
                  <a:txBody>
                    <a:bodyPr/>
                    <a:lstStyle/>
                    <a:p>
                      <a:pPr algn="ctr"/>
                      <a:r>
                        <a:rPr lang="en-US" sz="2400" b="0" dirty="0" smtClean="0"/>
                        <a:t>0.13</a:t>
                      </a:r>
                      <a:endParaRPr lang="en-US" sz="2400" b="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MM </a:t>
                      </a:r>
                      <a:r>
                        <a:rPr lang="en-US" sz="2400" dirty="0" smtClean="0">
                          <a:solidFill>
                            <a:schemeClr val="accent2"/>
                          </a:solidFill>
                        </a:rPr>
                        <a:t>field</a:t>
                      </a:r>
                      <a:r>
                        <a:rPr lang="en-US" sz="2400" dirty="0" smtClean="0">
                          <a:solidFill>
                            <a:srgbClr val="FFFF00"/>
                          </a:solidFill>
                        </a:rPr>
                        <a:t> </a:t>
                      </a:r>
                      <a:r>
                        <a:rPr lang="en-US" sz="2400" baseline="0" dirty="0" smtClean="0"/>
                        <a:t>blank corrected intercept (</a:t>
                      </a:r>
                      <a:r>
                        <a:rPr lang="en-US" sz="2400" baseline="0" dirty="0" smtClean="0">
                          <a:latin typeface="Symbol" pitchFamily="18" charset="2"/>
                        </a:rPr>
                        <a:t>m</a:t>
                      </a:r>
                      <a:r>
                        <a:rPr lang="en-US" sz="2400" baseline="0" dirty="0" smtClean="0"/>
                        <a:t>g/m</a:t>
                      </a:r>
                      <a:r>
                        <a:rPr lang="en-US" sz="2400" baseline="30000" dirty="0" smtClean="0"/>
                        <a:t>3</a:t>
                      </a:r>
                      <a:r>
                        <a:rPr lang="en-US" sz="2400" baseline="0" dirty="0" smtClean="0"/>
                        <a:t>)</a:t>
                      </a:r>
                      <a:endParaRPr lang="en-US" sz="2400" dirty="0" smtClean="0"/>
                    </a:p>
                  </a:txBody>
                  <a:tcPr/>
                </a:tc>
                <a:tc>
                  <a:txBody>
                    <a:bodyPr/>
                    <a:lstStyle/>
                    <a:p>
                      <a:pPr algn="ctr"/>
                      <a:r>
                        <a:rPr lang="en-US" sz="2400" dirty="0" smtClean="0"/>
                        <a:t>0.48</a:t>
                      </a:r>
                    </a:p>
                  </a:txBody>
                  <a:tcPr anchor="ctr"/>
                </a:tc>
                <a:tc>
                  <a:txBody>
                    <a:bodyPr/>
                    <a:lstStyle/>
                    <a:p>
                      <a:pPr algn="ctr"/>
                      <a:r>
                        <a:rPr lang="en-US" sz="2400" dirty="0" smtClean="0"/>
                        <a:t>0.47</a:t>
                      </a:r>
                      <a:endParaRPr lang="en-US" sz="2400" dirty="0"/>
                    </a:p>
                  </a:txBody>
                  <a:tcPr anchor="ctr"/>
                </a:tc>
                <a:tc>
                  <a:txBody>
                    <a:bodyPr/>
                    <a:lstStyle/>
                    <a:p>
                      <a:pPr algn="ctr"/>
                      <a:r>
                        <a:rPr lang="en-US" sz="2400" b="0" dirty="0" smtClean="0"/>
                        <a:t>0.33</a:t>
                      </a:r>
                      <a:endParaRPr lang="en-US" sz="2400" b="0" dirty="0"/>
                    </a:p>
                  </a:txBody>
                  <a:tcPr anchor="ctr"/>
                </a:tc>
              </a:tr>
            </a:tbl>
          </a:graphicData>
        </a:graphic>
      </p:graphicFrame>
      <p:sp>
        <p:nvSpPr>
          <p:cNvPr id="6" name="TextBox 5"/>
          <p:cNvSpPr txBox="1"/>
          <p:nvPr/>
        </p:nvSpPr>
        <p:spPr>
          <a:xfrm>
            <a:off x="457200" y="4343400"/>
            <a:ext cx="6934200" cy="369332"/>
          </a:xfrm>
          <a:prstGeom prst="rect">
            <a:avLst/>
          </a:prstGeom>
          <a:noFill/>
        </p:spPr>
        <p:txBody>
          <a:bodyPr wrap="square" rtlCol="0">
            <a:spAutoFit/>
          </a:bodyPr>
          <a:lstStyle/>
          <a:p>
            <a:r>
              <a:rPr lang="en-US" dirty="0" smtClean="0"/>
              <a:t>All intercepts are statistically significantly different than zero  </a:t>
            </a:r>
            <a:endParaRPr lang="en-US" dirty="0"/>
          </a:p>
        </p:txBody>
      </p:sp>
      <p:sp>
        <p:nvSpPr>
          <p:cNvPr id="7" name="TextBox 6"/>
          <p:cNvSpPr txBox="1"/>
          <p:nvPr/>
        </p:nvSpPr>
        <p:spPr>
          <a:xfrm>
            <a:off x="326795" y="4648200"/>
            <a:ext cx="8458201" cy="2246769"/>
          </a:xfrm>
          <a:prstGeom prst="rect">
            <a:avLst/>
          </a:prstGeom>
          <a:noFill/>
        </p:spPr>
        <p:txBody>
          <a:bodyPr wrap="square" rtlCol="0">
            <a:spAutoFit/>
          </a:bodyPr>
          <a:lstStyle/>
          <a:p>
            <a:pPr marL="342900" indent="-342900">
              <a:buClr>
                <a:srgbClr val="92D050"/>
              </a:buClr>
              <a:buFont typeface="Wingdings" pitchFamily="2" charset="2"/>
              <a:buChar char="Ø"/>
            </a:pPr>
            <a:r>
              <a:rPr lang="en-US" sz="2000" dirty="0" smtClean="0"/>
              <a:t>Field blanks and back-ups decrease the artifact</a:t>
            </a:r>
          </a:p>
          <a:p>
            <a:pPr marL="342900" indent="-342900">
              <a:buClr>
                <a:srgbClr val="92D050"/>
              </a:buClr>
              <a:buFont typeface="Wingdings" pitchFamily="2" charset="2"/>
              <a:buChar char="Ø"/>
            </a:pPr>
            <a:r>
              <a:rPr lang="en-US" sz="2000" dirty="0" smtClean="0"/>
              <a:t>Limitation of analysis:</a:t>
            </a:r>
          </a:p>
          <a:p>
            <a:pPr marL="800100" lvl="1" indent="-342900">
              <a:buClr>
                <a:srgbClr val="92D050"/>
              </a:buClr>
              <a:buFont typeface="Wingdings" pitchFamily="2" charset="2"/>
              <a:buChar char="Ø"/>
            </a:pPr>
            <a:r>
              <a:rPr lang="en-US" sz="2000" dirty="0" smtClean="0"/>
              <a:t>Gravimetric mass on Teflon does not represent mass on OC filters</a:t>
            </a:r>
          </a:p>
          <a:p>
            <a:pPr marL="800100" lvl="1" indent="-342900">
              <a:buClr>
                <a:srgbClr val="92D050"/>
              </a:buClr>
              <a:buFont typeface="Wingdings" pitchFamily="2" charset="2"/>
              <a:buChar char="Ø"/>
            </a:pPr>
            <a:r>
              <a:rPr lang="en-US" sz="2000" dirty="0" smtClean="0"/>
              <a:t>Necessity of large extrapolation to zero mass (y-intercept) due to little data below 1 </a:t>
            </a:r>
            <a:r>
              <a:rPr lang="en-US" sz="2000" dirty="0" smtClean="0">
                <a:latin typeface="Symbol" pitchFamily="18" charset="2"/>
              </a:rPr>
              <a:t>m</a:t>
            </a:r>
            <a:r>
              <a:rPr lang="en-US" sz="2000" dirty="0" smtClean="0"/>
              <a:t>g/cm</a:t>
            </a:r>
            <a:r>
              <a:rPr lang="en-US" sz="2000" baseline="30000" dirty="0" smtClean="0"/>
              <a:t>3</a:t>
            </a:r>
            <a:endParaRPr lang="en-US" sz="2000" dirty="0" smtClean="0"/>
          </a:p>
          <a:p>
            <a:pPr marL="342900" indent="-342900">
              <a:buClr>
                <a:srgbClr val="92D050"/>
              </a:buClr>
              <a:buFont typeface="Wingdings" pitchFamily="2" charset="2"/>
              <a:buChar char="Ø"/>
            </a:pPr>
            <a:r>
              <a:rPr lang="en-US" sz="2000" dirty="0" smtClean="0"/>
              <a:t>Due to limitations, the comparison of intercepts should </a:t>
            </a:r>
            <a:r>
              <a:rPr lang="en-US" sz="2000" dirty="0"/>
              <a:t>not be the sole or primary criterion for choosing an artifact </a:t>
            </a:r>
            <a:r>
              <a:rPr lang="en-US" sz="2000" dirty="0" smtClean="0"/>
              <a:t>correction</a:t>
            </a:r>
            <a:r>
              <a:rPr lang="en-US" sz="2000" dirty="0"/>
              <a:t> </a:t>
            </a:r>
            <a:r>
              <a:rPr lang="en-US" sz="2000" dirty="0" smtClean="0"/>
              <a:t>for CSN.</a:t>
            </a:r>
            <a:endParaRPr lang="en-US" sz="2000" dirty="0"/>
          </a:p>
        </p:txBody>
      </p:sp>
      <p:sp>
        <p:nvSpPr>
          <p:cNvPr id="3" name="Slide Number Placeholder 2"/>
          <p:cNvSpPr>
            <a:spLocks noGrp="1"/>
          </p:cNvSpPr>
          <p:nvPr>
            <p:ph type="sldNum" sz="quarter" idx="12"/>
          </p:nvPr>
        </p:nvSpPr>
        <p:spPr/>
        <p:txBody>
          <a:bodyPr/>
          <a:lstStyle/>
          <a:p>
            <a:pPr>
              <a:defRPr/>
            </a:pPr>
            <a:fld id="{31CB117C-4FEC-42E5-80F7-1AEF89A66B6D}" type="slidenum">
              <a:rPr lang="en-US" smtClean="0"/>
              <a:pPr>
                <a:defRPr/>
              </a:pPr>
              <a:t>21</a:t>
            </a:fld>
            <a:endParaRPr lang="en-US"/>
          </a:p>
        </p:txBody>
      </p:sp>
    </p:spTree>
    <p:extLst>
      <p:ext uri="{BB962C8B-B14F-4D97-AF65-F5344CB8AC3E}">
        <p14:creationId xmlns:p14="http://schemas.microsoft.com/office/powerpoint/2010/main" val="95914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will the reported data change?</a:t>
            </a:r>
            <a:endParaRPr lang="en-US" dirty="0"/>
          </a:p>
        </p:txBody>
      </p:sp>
      <p:sp>
        <p:nvSpPr>
          <p:cNvPr id="6" name="Text Placeholder 5"/>
          <p:cNvSpPr>
            <a:spLocks noGrp="1"/>
          </p:cNvSpPr>
          <p:nvPr>
            <p:ph type="body" idx="1"/>
          </p:nvPr>
        </p:nvSpPr>
        <p:spPr>
          <a:xfrm>
            <a:off x="381000" y="1219200"/>
            <a:ext cx="4267200" cy="1589088"/>
          </a:xfrm>
        </p:spPr>
        <p:txBody>
          <a:bodyPr/>
          <a:lstStyle/>
          <a:p>
            <a:r>
              <a:rPr lang="en-US" dirty="0" smtClean="0"/>
              <a:t>IMPROVE – difference between MM field </a:t>
            </a:r>
            <a:r>
              <a:rPr lang="en-US" dirty="0"/>
              <a:t>blank </a:t>
            </a:r>
            <a:r>
              <a:rPr lang="en-US" dirty="0" smtClean="0"/>
              <a:t>and MM backup </a:t>
            </a:r>
            <a:r>
              <a:rPr lang="en-US" dirty="0"/>
              <a:t>corrected OC </a:t>
            </a:r>
          </a:p>
        </p:txBody>
      </p:sp>
      <p:sp>
        <p:nvSpPr>
          <p:cNvPr id="8" name="Text Placeholder 7"/>
          <p:cNvSpPr>
            <a:spLocks noGrp="1"/>
          </p:cNvSpPr>
          <p:nvPr>
            <p:ph type="body" sz="quarter" idx="3"/>
          </p:nvPr>
        </p:nvSpPr>
        <p:spPr>
          <a:xfrm>
            <a:off x="4645025" y="1535113"/>
            <a:ext cx="4041775" cy="1208088"/>
          </a:xfrm>
        </p:spPr>
        <p:txBody>
          <a:bodyPr/>
          <a:lstStyle/>
          <a:p>
            <a:r>
              <a:rPr lang="en-US" dirty="0" smtClean="0"/>
              <a:t>CSN </a:t>
            </a:r>
            <a:r>
              <a:rPr lang="en-US" dirty="0"/>
              <a:t>– difference between MM </a:t>
            </a:r>
            <a:r>
              <a:rPr lang="en-US" dirty="0" smtClean="0"/>
              <a:t>field blank </a:t>
            </a:r>
            <a:r>
              <a:rPr lang="en-US" dirty="0"/>
              <a:t>corrected OC and </a:t>
            </a:r>
            <a:r>
              <a:rPr lang="en-US" dirty="0" smtClean="0"/>
              <a:t>uncorrected OC</a:t>
            </a:r>
            <a:endParaRPr lang="en-US" dirty="0"/>
          </a:p>
        </p:txBody>
      </p:sp>
      <p:sp>
        <p:nvSpPr>
          <p:cNvPr id="3" name="TextBox 2"/>
          <p:cNvSpPr txBox="1"/>
          <p:nvPr/>
        </p:nvSpPr>
        <p:spPr>
          <a:xfrm>
            <a:off x="4800600" y="5660630"/>
            <a:ext cx="3810000" cy="1200329"/>
          </a:xfrm>
          <a:prstGeom prst="rect">
            <a:avLst/>
          </a:prstGeom>
          <a:noFill/>
        </p:spPr>
        <p:txBody>
          <a:bodyPr wrap="square" rtlCol="0">
            <a:spAutoFit/>
          </a:bodyPr>
          <a:lstStyle/>
          <a:p>
            <a:r>
              <a:rPr lang="en-US" dirty="0"/>
              <a:t>OC data will be </a:t>
            </a:r>
            <a:r>
              <a:rPr lang="en-US" dirty="0" smtClean="0"/>
              <a:t>lower </a:t>
            </a:r>
            <a:r>
              <a:rPr lang="en-US" dirty="0"/>
              <a:t>by &gt;10% for</a:t>
            </a:r>
          </a:p>
          <a:p>
            <a:pPr lvl="1"/>
            <a:r>
              <a:rPr lang="en-US" dirty="0" smtClean="0"/>
              <a:t>~20% </a:t>
            </a:r>
            <a:r>
              <a:rPr lang="en-US" dirty="0"/>
              <a:t>of data </a:t>
            </a:r>
            <a:r>
              <a:rPr lang="en-US" dirty="0" smtClean="0"/>
              <a:t>2008</a:t>
            </a:r>
            <a:endParaRPr lang="en-US" dirty="0"/>
          </a:p>
          <a:p>
            <a:pPr lvl="1"/>
            <a:r>
              <a:rPr lang="en-US" dirty="0" smtClean="0"/>
              <a:t>~30% </a:t>
            </a:r>
            <a:r>
              <a:rPr lang="en-US" dirty="0"/>
              <a:t>of data </a:t>
            </a:r>
            <a:r>
              <a:rPr lang="en-US" dirty="0" smtClean="0"/>
              <a:t>2009</a:t>
            </a:r>
            <a:endParaRPr lang="en-US" dirty="0"/>
          </a:p>
          <a:p>
            <a:pPr lvl="1"/>
            <a:r>
              <a:rPr lang="en-US" dirty="0" smtClean="0"/>
              <a:t>~20% </a:t>
            </a:r>
            <a:r>
              <a:rPr lang="en-US" dirty="0"/>
              <a:t>of data </a:t>
            </a:r>
            <a:r>
              <a:rPr lang="en-US" dirty="0" smtClean="0"/>
              <a:t>2010</a:t>
            </a:r>
            <a:endParaRPr lang="en-US"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9343" y="2775752"/>
            <a:ext cx="4035902" cy="274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0" y="5562600"/>
            <a:ext cx="3962400" cy="1200329"/>
          </a:xfrm>
          <a:prstGeom prst="rect">
            <a:avLst/>
          </a:prstGeom>
        </p:spPr>
        <p:txBody>
          <a:bodyPr wrap="square">
            <a:spAutoFit/>
          </a:bodyPr>
          <a:lstStyle/>
          <a:p>
            <a:r>
              <a:rPr lang="en-US" dirty="0"/>
              <a:t>OC data will be higher by </a:t>
            </a:r>
            <a:r>
              <a:rPr lang="en-US" dirty="0" smtClean="0"/>
              <a:t>&gt;10</a:t>
            </a:r>
            <a:r>
              <a:rPr lang="en-US" dirty="0"/>
              <a:t>% </a:t>
            </a:r>
            <a:r>
              <a:rPr lang="en-US" dirty="0" smtClean="0"/>
              <a:t>for</a:t>
            </a:r>
            <a:endParaRPr lang="en-US" dirty="0"/>
          </a:p>
          <a:p>
            <a:pPr lvl="1"/>
            <a:r>
              <a:rPr lang="en-US" dirty="0"/>
              <a:t>~35% of data 2009</a:t>
            </a:r>
          </a:p>
          <a:p>
            <a:pPr lvl="1"/>
            <a:r>
              <a:rPr lang="en-US" dirty="0"/>
              <a:t>~50% of data 2010</a:t>
            </a:r>
          </a:p>
          <a:p>
            <a:pPr lvl="1"/>
            <a:r>
              <a:rPr lang="en-US" dirty="0"/>
              <a:t>~50% of data 2011</a:t>
            </a:r>
          </a:p>
        </p:txBody>
      </p:sp>
      <p:pic>
        <p:nvPicPr>
          <p:cNvPr id="1026" name="Picture 2"/>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743200"/>
            <a:ext cx="3733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66174F87-5A36-4DAB-AA56-6D04CB643CE8}" type="slidenum">
              <a:rPr lang="en-US" smtClean="0"/>
              <a:pPr>
                <a:defRPr/>
              </a:pPr>
              <a:t>22</a:t>
            </a:fld>
            <a:endParaRPr lang="en-US"/>
          </a:p>
        </p:txBody>
      </p:sp>
    </p:spTree>
    <p:extLst>
      <p:ext uri="{BB962C8B-B14F-4D97-AF65-F5344CB8AC3E}">
        <p14:creationId xmlns:p14="http://schemas.microsoft.com/office/powerpoint/2010/main" val="620920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u="sng" dirty="0" smtClean="0"/>
              <a:t>Summary of Results Relevant to Evaluation Criteria (slide 7) </a:t>
            </a:r>
            <a:endParaRPr lang="en-US" sz="4000" u="sng" dirty="0"/>
          </a:p>
        </p:txBody>
      </p:sp>
      <p:sp>
        <p:nvSpPr>
          <p:cNvPr id="8" name="Content Placeholder 7"/>
          <p:cNvSpPr>
            <a:spLocks noGrp="1"/>
          </p:cNvSpPr>
          <p:nvPr>
            <p:ph idx="1"/>
          </p:nvPr>
        </p:nvSpPr>
        <p:spPr/>
        <p:txBody>
          <a:bodyPr/>
          <a:lstStyle/>
          <a:p>
            <a:pPr marL="514350" indent="-514350">
              <a:buClr>
                <a:schemeClr val="tx1"/>
              </a:buClr>
              <a:buFont typeface="+mj-lt"/>
              <a:buAutoNum type="arabicPeriod"/>
            </a:pPr>
            <a:r>
              <a:rPr lang="en-US" dirty="0" smtClean="0"/>
              <a:t>Field Blanks only collect positive artifact (back-ups may also collect negative artifact), field blanks are a better estimate of the positive artifact on the filter</a:t>
            </a:r>
            <a:endParaRPr lang="en-US" strike="dblStrike" dirty="0" smtClean="0"/>
          </a:p>
          <a:p>
            <a:pPr marL="514350" indent="-514350">
              <a:buClr>
                <a:schemeClr val="tx1"/>
              </a:buClr>
              <a:buFont typeface="+mj-lt"/>
              <a:buAutoNum type="arabicPeriod"/>
            </a:pPr>
            <a:r>
              <a:rPr lang="en-US" dirty="0" smtClean="0"/>
              <a:t>Field</a:t>
            </a:r>
            <a:r>
              <a:rPr lang="en-US" dirty="0" smtClean="0">
                <a:solidFill>
                  <a:srgbClr val="FFFF00"/>
                </a:solidFill>
              </a:rPr>
              <a:t> </a:t>
            </a:r>
            <a:r>
              <a:rPr lang="en-US" dirty="0" smtClean="0"/>
              <a:t>Blanks </a:t>
            </a:r>
            <a:r>
              <a:rPr lang="en-US" dirty="0"/>
              <a:t>are less variable over time and space than </a:t>
            </a:r>
            <a:r>
              <a:rPr lang="en-US" dirty="0" smtClean="0"/>
              <a:t>back-ups for both networks and therefore better preserve (or have less impact on) the measured OC variability than back-up filters</a:t>
            </a:r>
          </a:p>
        </p:txBody>
      </p:sp>
      <p:sp>
        <p:nvSpPr>
          <p:cNvPr id="2" name="Slide Number Placeholder 1"/>
          <p:cNvSpPr>
            <a:spLocks noGrp="1"/>
          </p:cNvSpPr>
          <p:nvPr>
            <p:ph type="sldNum" sz="quarter" idx="12"/>
          </p:nvPr>
        </p:nvSpPr>
        <p:spPr/>
        <p:txBody>
          <a:bodyPr/>
          <a:lstStyle/>
          <a:p>
            <a:pPr>
              <a:defRPr/>
            </a:pPr>
            <a:fld id="{31CB117C-4FEC-42E5-80F7-1AEF89A66B6D}" type="slidenum">
              <a:rPr lang="en-US" smtClean="0"/>
              <a:pPr>
                <a:defRPr/>
              </a:pPr>
              <a:t>23</a:t>
            </a:fld>
            <a:endParaRPr lang="en-US"/>
          </a:p>
        </p:txBody>
      </p:sp>
    </p:spTree>
    <p:extLst>
      <p:ext uri="{BB962C8B-B14F-4D97-AF65-F5344CB8AC3E}">
        <p14:creationId xmlns:p14="http://schemas.microsoft.com/office/powerpoint/2010/main" val="1134889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u="sng" dirty="0" smtClean="0"/>
              <a:t>Summary of Results Relevant to Evaluation Criteria (slide 7), cont.</a:t>
            </a:r>
            <a:endParaRPr lang="en-US" sz="4000" u="sng" dirty="0"/>
          </a:p>
        </p:txBody>
      </p:sp>
      <p:sp>
        <p:nvSpPr>
          <p:cNvPr id="8" name="Content Placeholder 7"/>
          <p:cNvSpPr>
            <a:spLocks noGrp="1"/>
          </p:cNvSpPr>
          <p:nvPr>
            <p:ph idx="1"/>
          </p:nvPr>
        </p:nvSpPr>
        <p:spPr/>
        <p:txBody>
          <a:bodyPr/>
          <a:lstStyle/>
          <a:p>
            <a:pPr marL="514350" indent="-514350">
              <a:buClr>
                <a:schemeClr val="tx1"/>
              </a:buClr>
              <a:buFont typeface="+mj-lt"/>
              <a:buAutoNum type="arabicPeriod" startAt="3"/>
            </a:pPr>
            <a:r>
              <a:rPr lang="en-US" dirty="0" smtClean="0"/>
              <a:t>Field blanks </a:t>
            </a:r>
            <a:r>
              <a:rPr lang="en-US" dirty="0"/>
              <a:t>decrease the contribution of sampling artifact to reported OC </a:t>
            </a:r>
            <a:r>
              <a:rPr lang="en-US" dirty="0" smtClean="0"/>
              <a:t>mass. </a:t>
            </a:r>
          </a:p>
          <a:p>
            <a:pPr marL="514350" indent="-514350">
              <a:buClr>
                <a:schemeClr val="tx1"/>
              </a:buClr>
              <a:buFont typeface="+mj-lt"/>
              <a:buAutoNum type="arabicPeriod" startAt="3"/>
            </a:pPr>
            <a:r>
              <a:rPr lang="en-US" dirty="0" smtClean="0"/>
              <a:t>Field blanks are collected by both networks and can be applied to historical data</a:t>
            </a:r>
          </a:p>
          <a:p>
            <a:pPr marL="514350" indent="-514350">
              <a:buClr>
                <a:schemeClr val="tx1"/>
              </a:buClr>
              <a:buFont typeface="+mj-lt"/>
              <a:buAutoNum type="arabicPeriod" startAt="3"/>
            </a:pPr>
            <a:r>
              <a:rPr lang="en-US" dirty="0" smtClean="0"/>
              <a:t>This correction method should </a:t>
            </a:r>
            <a:r>
              <a:rPr lang="en-US" dirty="0"/>
              <a:t>improve </a:t>
            </a:r>
            <a:r>
              <a:rPr lang="en-US" dirty="0" smtClean="0"/>
              <a:t>comparability of OC between networks</a:t>
            </a:r>
            <a:endParaRPr lang="en-US" dirty="0"/>
          </a:p>
        </p:txBody>
      </p:sp>
      <p:sp>
        <p:nvSpPr>
          <p:cNvPr id="2" name="Slide Number Placeholder 1"/>
          <p:cNvSpPr>
            <a:spLocks noGrp="1"/>
          </p:cNvSpPr>
          <p:nvPr>
            <p:ph type="sldNum" sz="quarter" idx="12"/>
          </p:nvPr>
        </p:nvSpPr>
        <p:spPr/>
        <p:txBody>
          <a:bodyPr/>
          <a:lstStyle/>
          <a:p>
            <a:pPr>
              <a:defRPr/>
            </a:pPr>
            <a:fld id="{31CB117C-4FEC-42E5-80F7-1AEF89A66B6D}" type="slidenum">
              <a:rPr lang="en-US" smtClean="0"/>
              <a:pPr>
                <a:defRPr/>
              </a:pPr>
              <a:t>24</a:t>
            </a:fld>
            <a:endParaRPr lang="en-US"/>
          </a:p>
        </p:txBody>
      </p:sp>
    </p:spTree>
    <p:extLst>
      <p:ext uri="{BB962C8B-B14F-4D97-AF65-F5344CB8AC3E}">
        <p14:creationId xmlns:p14="http://schemas.microsoft.com/office/powerpoint/2010/main" val="217452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4" name="Content Placeholder 3"/>
          <p:cNvSpPr>
            <a:spLocks noGrp="1"/>
          </p:cNvSpPr>
          <p:nvPr>
            <p:ph idx="1"/>
          </p:nvPr>
        </p:nvSpPr>
        <p:spPr>
          <a:xfrm>
            <a:off x="381000" y="1600200"/>
            <a:ext cx="8382000" cy="4525963"/>
          </a:xfrm>
        </p:spPr>
        <p:txBody>
          <a:bodyPr/>
          <a:lstStyle/>
          <a:p>
            <a:r>
              <a:rPr lang="en-US" dirty="0" smtClean="0"/>
              <a:t>Use monthly median </a:t>
            </a:r>
            <a:r>
              <a:rPr lang="en-US" u="sng" dirty="0" smtClean="0"/>
              <a:t>field blank</a:t>
            </a:r>
            <a:r>
              <a:rPr lang="en-US" dirty="0" smtClean="0"/>
              <a:t> values to adjust measured OC data in both networks.</a:t>
            </a:r>
          </a:p>
          <a:p>
            <a:r>
              <a:rPr lang="en-US" dirty="0" smtClean="0"/>
              <a:t>Each network uses own field blanks to calculate monthly median field blank values.</a:t>
            </a:r>
          </a:p>
          <a:p>
            <a:r>
              <a:rPr lang="en-US" dirty="0"/>
              <a:t>Perform adjustment on each thermal fractions (OC1, OC2, OC3, OC4, OP) and sum to calculate OC. (Note: adjusting thermal fractions and summing is the current IMPROVE method).</a:t>
            </a:r>
            <a:endParaRPr lang="en-US" dirty="0" smtClean="0"/>
          </a:p>
        </p:txBody>
      </p:sp>
      <p:sp>
        <p:nvSpPr>
          <p:cNvPr id="3" name="Slide Number Placeholder 2"/>
          <p:cNvSpPr>
            <a:spLocks noGrp="1"/>
          </p:cNvSpPr>
          <p:nvPr>
            <p:ph type="sldNum" sz="quarter" idx="12"/>
          </p:nvPr>
        </p:nvSpPr>
        <p:spPr/>
        <p:txBody>
          <a:bodyPr/>
          <a:lstStyle/>
          <a:p>
            <a:pPr>
              <a:defRPr/>
            </a:pPr>
            <a:fld id="{31CB117C-4FEC-42E5-80F7-1AEF89A66B6D}" type="slidenum">
              <a:rPr lang="en-US" smtClean="0"/>
              <a:pPr>
                <a:defRPr/>
              </a:pPr>
              <a:t>25</a:t>
            </a:fld>
            <a:endParaRPr lang="en-US"/>
          </a:p>
        </p:txBody>
      </p:sp>
    </p:spTree>
    <p:extLst>
      <p:ext uri="{BB962C8B-B14F-4D97-AF65-F5344CB8AC3E}">
        <p14:creationId xmlns:p14="http://schemas.microsoft.com/office/powerpoint/2010/main" val="1920481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IMPROVE Back-up/Field Blank Sites decreased to original six sites as of 1/2013 due to budget restrictions</a:t>
            </a:r>
            <a:endParaRPr lang="en-US" sz="3600" dirty="0"/>
          </a:p>
        </p:txBody>
      </p:sp>
      <p:sp>
        <p:nvSpPr>
          <p:cNvPr id="9" name="Text Placeholder 8"/>
          <p:cNvSpPr>
            <a:spLocks noGrp="1"/>
          </p:cNvSpPr>
          <p:nvPr>
            <p:ph type="body" idx="1"/>
          </p:nvPr>
        </p:nvSpPr>
        <p:spPr>
          <a:xfrm>
            <a:off x="457200" y="1981200"/>
            <a:ext cx="4040188" cy="639762"/>
          </a:xfrm>
        </p:spPr>
        <p:txBody>
          <a:bodyPr/>
          <a:lstStyle/>
          <a:p>
            <a:r>
              <a:rPr lang="en-US" dirty="0" smtClean="0"/>
              <a:t>13 Back-up/Field Blank Sites</a:t>
            </a:r>
            <a:endParaRPr lang="en-US" dirty="0"/>
          </a:p>
        </p:txBody>
      </p:sp>
      <p:sp>
        <p:nvSpPr>
          <p:cNvPr id="10" name="Text Placeholder 9"/>
          <p:cNvSpPr>
            <a:spLocks noGrp="1"/>
          </p:cNvSpPr>
          <p:nvPr>
            <p:ph type="body" sz="quarter" idx="3"/>
          </p:nvPr>
        </p:nvSpPr>
        <p:spPr>
          <a:xfrm>
            <a:off x="4648200" y="1981200"/>
            <a:ext cx="4041775" cy="639762"/>
          </a:xfrm>
        </p:spPr>
        <p:txBody>
          <a:bodyPr/>
          <a:lstStyle/>
          <a:p>
            <a:r>
              <a:rPr lang="en-US" dirty="0" smtClean="0"/>
              <a:t>6 Original </a:t>
            </a:r>
            <a:r>
              <a:rPr lang="en-US" dirty="0"/>
              <a:t>Back-up/Field Blank </a:t>
            </a:r>
            <a:r>
              <a:rPr lang="en-US" dirty="0" smtClean="0"/>
              <a:t>Sites</a:t>
            </a:r>
            <a:endParaRPr lang="en-US" dirty="0"/>
          </a:p>
        </p:txBody>
      </p:sp>
      <p:sp>
        <p:nvSpPr>
          <p:cNvPr id="11" name="TextBox 10"/>
          <p:cNvSpPr txBox="1"/>
          <p:nvPr/>
        </p:nvSpPr>
        <p:spPr>
          <a:xfrm>
            <a:off x="533401" y="5791200"/>
            <a:ext cx="8382000" cy="923330"/>
          </a:xfrm>
          <a:prstGeom prst="rect">
            <a:avLst/>
          </a:prstGeom>
          <a:noFill/>
        </p:spPr>
        <p:txBody>
          <a:bodyPr wrap="square" rtlCol="0">
            <a:spAutoFit/>
          </a:bodyPr>
          <a:lstStyle/>
          <a:p>
            <a:r>
              <a:rPr lang="en-US" dirty="0" smtClean="0"/>
              <a:t>Change in sites does not significantly change medians, especially field blanks.  Variability and linear regression results are qualitatively the same and the recommendations do not change.  </a:t>
            </a:r>
            <a:endParaRPr lang="en-US" dirty="0"/>
          </a:p>
        </p:txBody>
      </p:sp>
      <p:pic>
        <p:nvPicPr>
          <p:cNvPr id="3" name="Content Placeholder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82262"/>
            <a:ext cx="4040188" cy="29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2681686"/>
            <a:ext cx="4041775" cy="293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6174F87-5A36-4DAB-AA56-6D04CB643CE8}" type="slidenum">
              <a:rPr lang="en-US" smtClean="0"/>
              <a:pPr>
                <a:defRPr/>
              </a:pPr>
              <a:t>26</a:t>
            </a:fld>
            <a:endParaRPr lang="en-US"/>
          </a:p>
        </p:txBody>
      </p:sp>
    </p:spTree>
    <p:extLst>
      <p:ext uri="{BB962C8B-B14F-4D97-AF65-F5344CB8AC3E}">
        <p14:creationId xmlns:p14="http://schemas.microsoft.com/office/powerpoint/2010/main" val="2969037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Current CSN changes due to budget limitations</a:t>
            </a:r>
            <a:endParaRPr lang="en-US" dirty="0"/>
          </a:p>
        </p:txBody>
      </p:sp>
      <p:sp>
        <p:nvSpPr>
          <p:cNvPr id="8" name="Content Placeholder 7"/>
          <p:cNvSpPr>
            <a:spLocks noGrp="1"/>
          </p:cNvSpPr>
          <p:nvPr>
            <p:ph idx="1"/>
          </p:nvPr>
        </p:nvSpPr>
        <p:spPr/>
        <p:txBody>
          <a:bodyPr/>
          <a:lstStyle/>
          <a:p>
            <a:r>
              <a:rPr lang="en-US" dirty="0" smtClean="0"/>
              <a:t>Field blanks will continue at 10%</a:t>
            </a:r>
          </a:p>
          <a:p>
            <a:r>
              <a:rPr lang="en-US" dirty="0" smtClean="0"/>
              <a:t>Back-up filters will be decreased to 5%</a:t>
            </a:r>
          </a:p>
          <a:p>
            <a:r>
              <a:rPr lang="en-US" dirty="0" smtClean="0"/>
              <a:t>Both back-ups and field blanks will continue to be collected at all sites</a:t>
            </a:r>
            <a:r>
              <a:rPr lang="en-US" dirty="0" smtClean="0">
                <a:solidFill>
                  <a:srgbClr val="FFFF00"/>
                </a:solidFill>
              </a:rPr>
              <a:t> </a:t>
            </a:r>
          </a:p>
          <a:p>
            <a:r>
              <a:rPr lang="en-US" dirty="0" smtClean="0"/>
              <a:t>Back-ups will continue to be collected on days that correspond with field blanks </a:t>
            </a:r>
          </a:p>
          <a:p>
            <a:r>
              <a:rPr lang="en-US" dirty="0" smtClean="0"/>
              <a:t>This will have no impact on future data quality if the recommended field blanks are used for the artifact adjustment.</a:t>
            </a:r>
          </a:p>
          <a:p>
            <a:endParaRPr lang="en-US" dirty="0"/>
          </a:p>
        </p:txBody>
      </p:sp>
      <p:sp>
        <p:nvSpPr>
          <p:cNvPr id="2" name="Slide Number Placeholder 1"/>
          <p:cNvSpPr>
            <a:spLocks noGrp="1"/>
          </p:cNvSpPr>
          <p:nvPr>
            <p:ph type="sldNum" sz="quarter" idx="12"/>
          </p:nvPr>
        </p:nvSpPr>
        <p:spPr/>
        <p:txBody>
          <a:bodyPr/>
          <a:lstStyle/>
          <a:p>
            <a:pPr>
              <a:defRPr/>
            </a:pPr>
            <a:fld id="{31CB117C-4FEC-42E5-80F7-1AEF89A66B6D}" type="slidenum">
              <a:rPr lang="en-US" smtClean="0"/>
              <a:pPr>
                <a:defRPr/>
              </a:pPr>
              <a:t>27</a:t>
            </a:fld>
            <a:endParaRPr lang="en-US"/>
          </a:p>
        </p:txBody>
      </p:sp>
    </p:spTree>
    <p:extLst>
      <p:ext uri="{BB962C8B-B14F-4D97-AF65-F5344CB8AC3E}">
        <p14:creationId xmlns:p14="http://schemas.microsoft.com/office/powerpoint/2010/main" val="595935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Suggestions to IMPROVE/CSN </a:t>
            </a:r>
            <a:r>
              <a:rPr lang="en-US" sz="3600" dirty="0"/>
              <a:t>s</a:t>
            </a:r>
            <a:r>
              <a:rPr lang="en-US" sz="3600" dirty="0" smtClean="0"/>
              <a:t>taff for implementing the recommendation</a:t>
            </a:r>
            <a:endParaRPr lang="en-US" sz="3600" dirty="0"/>
          </a:p>
        </p:txBody>
      </p:sp>
      <p:sp>
        <p:nvSpPr>
          <p:cNvPr id="8" name="Content Placeholder 7"/>
          <p:cNvSpPr>
            <a:spLocks noGrp="1"/>
          </p:cNvSpPr>
          <p:nvPr>
            <p:ph idx="1"/>
          </p:nvPr>
        </p:nvSpPr>
        <p:spPr/>
        <p:txBody>
          <a:bodyPr/>
          <a:lstStyle/>
          <a:p>
            <a:r>
              <a:rPr lang="en-US" sz="2800" dirty="0" smtClean="0"/>
              <a:t>Both networks - Start reporting data using MM field blanks adjustment as soon as is feasible</a:t>
            </a:r>
          </a:p>
          <a:p>
            <a:r>
              <a:rPr lang="en-US" sz="2800" dirty="0" smtClean="0"/>
              <a:t>Change existing data to use MM field blanks</a:t>
            </a:r>
          </a:p>
          <a:p>
            <a:pPr lvl="1"/>
            <a:r>
              <a:rPr lang="en-US" sz="2400" dirty="0" smtClean="0"/>
              <a:t>IMPROVE -  January, 2005 when new TOR instrument was implemented</a:t>
            </a:r>
          </a:p>
          <a:p>
            <a:pPr lvl="1"/>
            <a:r>
              <a:rPr lang="en-US" sz="2400" dirty="0" smtClean="0"/>
              <a:t>CSN – when conversion to IMPROVE-like samplers was performed at each site starting in May 2007</a:t>
            </a:r>
          </a:p>
          <a:p>
            <a:r>
              <a:rPr lang="en-US" sz="2800" dirty="0" smtClean="0"/>
              <a:t>Both networks - Report artifact adjustment values in database.  This would allow users to use corrected or uncorrected carbon fraction data. </a:t>
            </a:r>
          </a:p>
        </p:txBody>
      </p:sp>
      <p:sp>
        <p:nvSpPr>
          <p:cNvPr id="2" name="Slide Number Placeholder 1"/>
          <p:cNvSpPr>
            <a:spLocks noGrp="1"/>
          </p:cNvSpPr>
          <p:nvPr>
            <p:ph type="sldNum" sz="quarter" idx="12"/>
          </p:nvPr>
        </p:nvSpPr>
        <p:spPr/>
        <p:txBody>
          <a:bodyPr/>
          <a:lstStyle/>
          <a:p>
            <a:pPr>
              <a:defRPr/>
            </a:pPr>
            <a:fld id="{31CB117C-4FEC-42E5-80F7-1AEF89A66B6D}" type="slidenum">
              <a:rPr lang="en-US" smtClean="0"/>
              <a:pPr>
                <a:defRPr/>
              </a:pPr>
              <a:t>28</a:t>
            </a:fld>
            <a:endParaRPr lang="en-US"/>
          </a:p>
        </p:txBody>
      </p:sp>
    </p:spTree>
    <p:extLst>
      <p:ext uri="{BB962C8B-B14F-4D97-AF65-F5344CB8AC3E}">
        <p14:creationId xmlns:p14="http://schemas.microsoft.com/office/powerpoint/2010/main" val="1352175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Suggestions</a:t>
            </a:r>
            <a:r>
              <a:rPr lang="en-US" dirty="0" smtClean="0"/>
              <a:t>, continued</a:t>
            </a:r>
            <a:endParaRPr lang="en-US" dirty="0"/>
          </a:p>
        </p:txBody>
      </p:sp>
      <p:sp>
        <p:nvSpPr>
          <p:cNvPr id="3" name="Content Placeholder 2"/>
          <p:cNvSpPr>
            <a:spLocks noGrp="1"/>
          </p:cNvSpPr>
          <p:nvPr>
            <p:ph idx="1"/>
          </p:nvPr>
        </p:nvSpPr>
        <p:spPr/>
        <p:txBody>
          <a:bodyPr/>
          <a:lstStyle/>
          <a:p>
            <a:r>
              <a:rPr lang="en-US" sz="2800" dirty="0"/>
              <a:t>IMPROVE</a:t>
            </a:r>
          </a:p>
          <a:p>
            <a:pPr lvl="1"/>
            <a:r>
              <a:rPr lang="en-US" sz="2400" dirty="0"/>
              <a:t>Continue to collect and analyze back-up filters at six original sites for </a:t>
            </a:r>
            <a:r>
              <a:rPr lang="en-US" sz="2400" dirty="0" smtClean="0"/>
              <a:t>IMPROVE to </a:t>
            </a:r>
            <a:r>
              <a:rPr lang="en-US" sz="2400" dirty="0"/>
              <a:t>provide data set to evaluate back-up </a:t>
            </a:r>
            <a:r>
              <a:rPr lang="en-US" sz="2400" dirty="0" err="1"/>
              <a:t>vs</a:t>
            </a:r>
            <a:r>
              <a:rPr lang="en-US" sz="2400" dirty="0"/>
              <a:t> </a:t>
            </a:r>
            <a:r>
              <a:rPr lang="en-US" sz="2400" dirty="0" smtClean="0"/>
              <a:t>field blanks </a:t>
            </a:r>
            <a:r>
              <a:rPr lang="en-US" sz="2400" dirty="0"/>
              <a:t>using single blank filters (if funding available</a:t>
            </a:r>
            <a:r>
              <a:rPr lang="en-US" sz="2400" dirty="0" smtClean="0"/>
              <a:t>)</a:t>
            </a:r>
          </a:p>
          <a:p>
            <a:r>
              <a:rPr lang="en-US" sz="2800" dirty="0" smtClean="0"/>
              <a:t>CSN</a:t>
            </a:r>
          </a:p>
          <a:p>
            <a:pPr lvl="1"/>
            <a:r>
              <a:rPr lang="en-US" sz="2400" dirty="0" smtClean="0"/>
              <a:t>Continue to collect and analyze back-up filters at 5% frequency for comparison to IMPROVE and future evaluation of back-ups vs. field blanks (if funding available)</a:t>
            </a:r>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31CB117C-4FEC-42E5-80F7-1AEF89A66B6D}" type="slidenum">
              <a:rPr lang="en-US" smtClean="0"/>
              <a:pPr>
                <a:defRPr/>
              </a:pPr>
              <a:t>29</a:t>
            </a:fld>
            <a:endParaRPr lang="en-US"/>
          </a:p>
        </p:txBody>
      </p:sp>
    </p:spTree>
    <p:extLst>
      <p:ext uri="{BB962C8B-B14F-4D97-AF65-F5344CB8AC3E}">
        <p14:creationId xmlns:p14="http://schemas.microsoft.com/office/powerpoint/2010/main" val="4108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4" name="Content Placeholder 3"/>
          <p:cNvSpPr>
            <a:spLocks noGrp="1"/>
          </p:cNvSpPr>
          <p:nvPr>
            <p:ph idx="1"/>
          </p:nvPr>
        </p:nvSpPr>
        <p:spPr>
          <a:xfrm>
            <a:off x="381000" y="1295400"/>
            <a:ext cx="8382000" cy="4525963"/>
          </a:xfrm>
        </p:spPr>
        <p:txBody>
          <a:bodyPr/>
          <a:lstStyle/>
          <a:p>
            <a:r>
              <a:rPr lang="en-US" sz="2800" dirty="0" smtClean="0"/>
              <a:t>Use monthly median </a:t>
            </a:r>
            <a:r>
              <a:rPr lang="en-US" sz="2800" u="sng" dirty="0" smtClean="0"/>
              <a:t>field blank</a:t>
            </a:r>
            <a:r>
              <a:rPr lang="en-US" sz="2800" dirty="0" smtClean="0"/>
              <a:t> values to adjust measured OC data in both networks.</a:t>
            </a:r>
          </a:p>
          <a:p>
            <a:r>
              <a:rPr lang="en-US" sz="2800" dirty="0" smtClean="0"/>
              <a:t>Each network uses own field blanks to calculate monthly median field blank values.</a:t>
            </a:r>
          </a:p>
          <a:p>
            <a:r>
              <a:rPr lang="en-US" sz="2800" dirty="0"/>
              <a:t>Perform adjustment on each thermal </a:t>
            </a:r>
            <a:r>
              <a:rPr lang="en-US" sz="2800" dirty="0" smtClean="0"/>
              <a:t>fraction </a:t>
            </a:r>
            <a:r>
              <a:rPr lang="en-US" sz="2800" dirty="0"/>
              <a:t>(OC1, OC2, OC3, OC4, OP) and sum to calculate OC</a:t>
            </a:r>
            <a:r>
              <a:rPr lang="en-US" sz="2800" dirty="0" smtClean="0"/>
              <a:t>. (Note: adjusting thermal fractions and summing is the current IMPROVE method).</a:t>
            </a:r>
            <a:endParaRPr lang="en-US" sz="2800" dirty="0"/>
          </a:p>
          <a:p>
            <a:pPr marL="0" indent="0">
              <a:buNone/>
            </a:pPr>
            <a:r>
              <a:rPr lang="en-US" dirty="0" smtClean="0"/>
              <a:t>.</a:t>
            </a:r>
          </a:p>
        </p:txBody>
      </p:sp>
      <p:sp>
        <p:nvSpPr>
          <p:cNvPr id="3" name="Slide Number Placeholder 2"/>
          <p:cNvSpPr>
            <a:spLocks noGrp="1"/>
          </p:cNvSpPr>
          <p:nvPr>
            <p:ph type="sldNum" sz="quarter" idx="12"/>
          </p:nvPr>
        </p:nvSpPr>
        <p:spPr/>
        <p:txBody>
          <a:bodyPr/>
          <a:lstStyle/>
          <a:p>
            <a:pPr>
              <a:defRPr/>
            </a:pPr>
            <a:fld id="{31CB117C-4FEC-42E5-80F7-1AEF89A66B6D}" type="slidenum">
              <a:rPr lang="en-US" smtClean="0"/>
              <a:pPr>
                <a:defRPr/>
              </a:pPr>
              <a:t>3</a:t>
            </a:fld>
            <a:endParaRPr lang="en-US"/>
          </a:p>
        </p:txBody>
      </p:sp>
    </p:spTree>
    <p:extLst>
      <p:ext uri="{BB962C8B-B14F-4D97-AF65-F5344CB8AC3E}">
        <p14:creationId xmlns:p14="http://schemas.microsoft.com/office/powerpoint/2010/main" val="104454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Appendix</a:t>
            </a:r>
            <a:endParaRPr lang="en-US" dirty="0"/>
          </a:p>
        </p:txBody>
      </p:sp>
    </p:spTree>
    <p:extLst>
      <p:ext uri="{BB962C8B-B14F-4D97-AF65-F5344CB8AC3E}">
        <p14:creationId xmlns:p14="http://schemas.microsoft.com/office/powerpoint/2010/main" val="4222774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Data on IMPROVE back-ups and field blanks</a:t>
            </a:r>
            <a:endParaRPr lang="en-US" dirty="0"/>
          </a:p>
        </p:txBody>
      </p:sp>
      <p:sp>
        <p:nvSpPr>
          <p:cNvPr id="4" name="Slide Number Placeholder 3"/>
          <p:cNvSpPr>
            <a:spLocks noGrp="1"/>
          </p:cNvSpPr>
          <p:nvPr>
            <p:ph type="sldNum" sz="quarter" idx="12"/>
          </p:nvPr>
        </p:nvSpPr>
        <p:spPr/>
        <p:txBody>
          <a:bodyPr/>
          <a:lstStyle/>
          <a:p>
            <a:pPr>
              <a:defRPr/>
            </a:pPr>
            <a:fld id="{31CB117C-4FEC-42E5-80F7-1AEF89A66B6D}" type="slidenum">
              <a:rPr lang="en-US" smtClean="0"/>
              <a:pPr>
                <a:defRPr/>
              </a:pPr>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94127992"/>
              </p:ext>
            </p:extLst>
          </p:nvPr>
        </p:nvGraphicFramePr>
        <p:xfrm>
          <a:off x="571500" y="1981200"/>
          <a:ext cx="8001000" cy="2660939"/>
        </p:xfrm>
        <a:graphic>
          <a:graphicData uri="http://schemas.openxmlformats.org/drawingml/2006/table">
            <a:tbl>
              <a:tblPr firstRow="1" bandRow="1">
                <a:tableStyleId>{5C22544A-7EE6-4342-B048-85BDC9FD1C3A}</a:tableStyleId>
              </a:tblPr>
              <a:tblGrid>
                <a:gridCol w="1981200"/>
                <a:gridCol w="838200"/>
                <a:gridCol w="838200"/>
                <a:gridCol w="838200"/>
                <a:gridCol w="838200"/>
                <a:gridCol w="838200"/>
                <a:gridCol w="990600"/>
                <a:gridCol w="838200"/>
              </a:tblGrid>
              <a:tr h="803564">
                <a:tc>
                  <a:txBody>
                    <a:bodyPr/>
                    <a:lstStyle/>
                    <a:p>
                      <a:pPr algn="l" fontAlgn="b"/>
                      <a:r>
                        <a:rPr lang="en-US" sz="2000" b="0" i="0" u="none" strike="noStrike" dirty="0" smtClean="0">
                          <a:solidFill>
                            <a:srgbClr val="000000"/>
                          </a:solidFill>
                          <a:effectLst/>
                          <a:latin typeface="Calibri"/>
                        </a:rPr>
                        <a:t>Sites</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b="0" i="0" u="none" strike="noStrike" dirty="0">
                          <a:solidFill>
                            <a:srgbClr val="000000"/>
                          </a:solidFill>
                          <a:effectLst/>
                          <a:latin typeface="Calibri"/>
                        </a:rPr>
                        <a:t>2005</a:t>
                      </a:r>
                    </a:p>
                  </a:txBody>
                  <a:tcPr marL="9525" marR="9525" marT="9525" marB="0" anchor="b"/>
                </a:tc>
                <a:tc>
                  <a:txBody>
                    <a:bodyPr/>
                    <a:lstStyle/>
                    <a:p>
                      <a:pPr algn="r" fontAlgn="b"/>
                      <a:r>
                        <a:rPr lang="en-US" sz="2000" b="0" i="0" u="none" strike="noStrike" dirty="0">
                          <a:solidFill>
                            <a:srgbClr val="000000"/>
                          </a:solidFill>
                          <a:effectLst/>
                          <a:latin typeface="Calibri"/>
                        </a:rPr>
                        <a:t>2006</a:t>
                      </a:r>
                    </a:p>
                  </a:txBody>
                  <a:tcPr marL="9525" marR="9525" marT="9525" marB="0" anchor="b"/>
                </a:tc>
                <a:tc>
                  <a:txBody>
                    <a:bodyPr/>
                    <a:lstStyle/>
                    <a:p>
                      <a:pPr algn="r" fontAlgn="b"/>
                      <a:r>
                        <a:rPr lang="en-US" sz="2000" b="0" i="0" u="none" strike="noStrike" dirty="0">
                          <a:solidFill>
                            <a:srgbClr val="000000"/>
                          </a:solidFill>
                          <a:effectLst/>
                          <a:latin typeface="Calibri"/>
                        </a:rPr>
                        <a:t>2007</a:t>
                      </a:r>
                    </a:p>
                  </a:txBody>
                  <a:tcPr marL="9525" marR="9525" marT="9525" marB="0" anchor="b"/>
                </a:tc>
                <a:tc>
                  <a:txBody>
                    <a:bodyPr/>
                    <a:lstStyle/>
                    <a:p>
                      <a:pPr algn="r" fontAlgn="b"/>
                      <a:r>
                        <a:rPr lang="en-US" sz="2000" b="0" i="0" u="none" strike="noStrike" dirty="0" smtClean="0">
                          <a:solidFill>
                            <a:srgbClr val="000000"/>
                          </a:solidFill>
                          <a:effectLst/>
                          <a:latin typeface="Calibri"/>
                        </a:rPr>
                        <a:t>2008*</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b="0" i="0" u="none" strike="noStrike" dirty="0">
                          <a:solidFill>
                            <a:srgbClr val="000000"/>
                          </a:solidFill>
                          <a:effectLst/>
                          <a:latin typeface="Calibri"/>
                        </a:rPr>
                        <a:t>2009</a:t>
                      </a:r>
                    </a:p>
                  </a:txBody>
                  <a:tcPr marL="9525" marR="9525" marT="9525" marB="0" anchor="b"/>
                </a:tc>
                <a:tc>
                  <a:txBody>
                    <a:bodyPr/>
                    <a:lstStyle/>
                    <a:p>
                      <a:pPr algn="r" fontAlgn="b"/>
                      <a:r>
                        <a:rPr lang="en-US" sz="2000" b="0" i="0" u="none" strike="noStrike" dirty="0">
                          <a:solidFill>
                            <a:srgbClr val="000000"/>
                          </a:solidFill>
                          <a:effectLst/>
                          <a:latin typeface="Calibri"/>
                        </a:rPr>
                        <a:t>2010</a:t>
                      </a:r>
                    </a:p>
                  </a:txBody>
                  <a:tcPr marL="9525" marR="9525" marT="9525" marB="0" anchor="b"/>
                </a:tc>
                <a:tc>
                  <a:txBody>
                    <a:bodyPr/>
                    <a:lstStyle/>
                    <a:p>
                      <a:pPr algn="r" fontAlgn="b"/>
                      <a:r>
                        <a:rPr lang="en-US" sz="2000" b="0" i="0" u="none" strike="noStrike" dirty="0">
                          <a:solidFill>
                            <a:srgbClr val="000000"/>
                          </a:solidFill>
                          <a:effectLst/>
                          <a:latin typeface="Calibri"/>
                        </a:rPr>
                        <a:t>2011</a:t>
                      </a:r>
                    </a:p>
                  </a:txBody>
                  <a:tcPr marL="9525" marR="9525" marT="9525" marB="0" anchor="b"/>
                </a:tc>
              </a:tr>
              <a:tr h="468745">
                <a:tc>
                  <a:txBody>
                    <a:bodyPr/>
                    <a:lstStyle/>
                    <a:p>
                      <a:pPr algn="l" fontAlgn="b"/>
                      <a:r>
                        <a:rPr lang="en-US" sz="2000" b="0" i="0" u="none" strike="noStrike" dirty="0" smtClean="0">
                          <a:solidFill>
                            <a:srgbClr val="000000"/>
                          </a:solidFill>
                          <a:effectLst/>
                          <a:latin typeface="Calibri"/>
                        </a:rPr>
                        <a:t>Number</a:t>
                      </a:r>
                      <a:r>
                        <a:rPr lang="en-US" sz="2000" b="0" i="0" u="none" strike="noStrike" baseline="0" dirty="0" smtClean="0">
                          <a:solidFill>
                            <a:srgbClr val="000000"/>
                          </a:solidFill>
                          <a:effectLst/>
                          <a:latin typeface="Calibri"/>
                        </a:rPr>
                        <a:t> of </a:t>
                      </a:r>
                      <a:r>
                        <a:rPr lang="en-US" sz="2000" b="0" i="0" u="none" strike="noStrike" dirty="0" smtClean="0">
                          <a:solidFill>
                            <a:srgbClr val="000000"/>
                          </a:solidFill>
                          <a:effectLst/>
                          <a:latin typeface="Calibri"/>
                        </a:rPr>
                        <a:t>sites </a:t>
                      </a:r>
                      <a:r>
                        <a:rPr lang="en-US" sz="2000" b="0" i="0" u="none" strike="noStrike" dirty="0">
                          <a:solidFill>
                            <a:srgbClr val="000000"/>
                          </a:solidFill>
                          <a:effectLst/>
                          <a:latin typeface="Calibri"/>
                        </a:rPr>
                        <a:t>in </a:t>
                      </a:r>
                      <a:r>
                        <a:rPr lang="en-US" sz="2000" b="0" i="0" u="none" strike="noStrike" dirty="0" smtClean="0">
                          <a:solidFill>
                            <a:srgbClr val="000000"/>
                          </a:solidFill>
                          <a:effectLst/>
                          <a:latin typeface="Calibri"/>
                        </a:rPr>
                        <a:t>network</a:t>
                      </a:r>
                      <a:r>
                        <a:rPr lang="en-US" sz="2000" b="0" i="0" u="none" strike="noStrike" baseline="0" dirty="0" smtClean="0">
                          <a:solidFill>
                            <a:srgbClr val="000000"/>
                          </a:solidFill>
                          <a:effectLst/>
                          <a:latin typeface="Calibri"/>
                        </a:rPr>
                        <a:t> as of 1/1</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b="0" i="0" u="none" strike="noStrike" dirty="0">
                          <a:solidFill>
                            <a:srgbClr val="000000"/>
                          </a:solidFill>
                          <a:effectLst/>
                          <a:latin typeface="Calibri"/>
                        </a:rPr>
                        <a:t>167</a:t>
                      </a:r>
                    </a:p>
                  </a:txBody>
                  <a:tcPr marL="9525" marR="9525" marT="9525" marB="0" anchor="b"/>
                </a:tc>
                <a:tc>
                  <a:txBody>
                    <a:bodyPr/>
                    <a:lstStyle/>
                    <a:p>
                      <a:pPr algn="r" fontAlgn="b"/>
                      <a:r>
                        <a:rPr lang="en-US" sz="2000" b="0" i="0" u="none" strike="noStrike" dirty="0">
                          <a:solidFill>
                            <a:srgbClr val="000000"/>
                          </a:solidFill>
                          <a:effectLst/>
                          <a:latin typeface="Calibri"/>
                        </a:rPr>
                        <a:t>165</a:t>
                      </a:r>
                    </a:p>
                  </a:txBody>
                  <a:tcPr marL="9525" marR="9525" marT="9525" marB="0" anchor="b"/>
                </a:tc>
                <a:tc>
                  <a:txBody>
                    <a:bodyPr/>
                    <a:lstStyle/>
                    <a:p>
                      <a:pPr algn="r" fontAlgn="b"/>
                      <a:r>
                        <a:rPr lang="en-US" sz="2000" b="0" i="0" u="none" strike="noStrike" dirty="0">
                          <a:solidFill>
                            <a:srgbClr val="000000"/>
                          </a:solidFill>
                          <a:effectLst/>
                          <a:latin typeface="Calibri"/>
                        </a:rPr>
                        <a:t>168</a:t>
                      </a:r>
                    </a:p>
                  </a:txBody>
                  <a:tcPr marL="9525" marR="9525" marT="9525" marB="0" anchor="b"/>
                </a:tc>
                <a:tc>
                  <a:txBody>
                    <a:bodyPr/>
                    <a:lstStyle/>
                    <a:p>
                      <a:pPr algn="r" fontAlgn="b"/>
                      <a:r>
                        <a:rPr lang="en-US" sz="2000" b="0" i="0" u="none" strike="noStrike">
                          <a:solidFill>
                            <a:srgbClr val="000000"/>
                          </a:solidFill>
                          <a:effectLst/>
                          <a:latin typeface="Calibri"/>
                        </a:rPr>
                        <a:t>169</a:t>
                      </a:r>
                    </a:p>
                  </a:txBody>
                  <a:tcPr marL="9525" marR="9525" marT="9525" marB="0" anchor="b"/>
                </a:tc>
                <a:tc>
                  <a:txBody>
                    <a:bodyPr/>
                    <a:lstStyle/>
                    <a:p>
                      <a:pPr algn="r" fontAlgn="b"/>
                      <a:r>
                        <a:rPr lang="en-US" sz="2000" b="0" i="0" u="none" strike="noStrike">
                          <a:solidFill>
                            <a:srgbClr val="000000"/>
                          </a:solidFill>
                          <a:effectLst/>
                          <a:latin typeface="Calibri"/>
                        </a:rPr>
                        <a:t>169</a:t>
                      </a:r>
                    </a:p>
                  </a:txBody>
                  <a:tcPr marL="9525" marR="9525" marT="9525" marB="0" anchor="b"/>
                </a:tc>
                <a:tc>
                  <a:txBody>
                    <a:bodyPr/>
                    <a:lstStyle/>
                    <a:p>
                      <a:pPr algn="r" fontAlgn="b"/>
                      <a:r>
                        <a:rPr lang="en-US" sz="2000" b="0" i="0" u="none" strike="noStrike" dirty="0">
                          <a:solidFill>
                            <a:srgbClr val="000000"/>
                          </a:solidFill>
                          <a:effectLst/>
                          <a:latin typeface="Calibri"/>
                        </a:rPr>
                        <a:t>170</a:t>
                      </a:r>
                    </a:p>
                  </a:txBody>
                  <a:tcPr marL="9525" marR="9525" marT="9525" marB="0" anchor="b"/>
                </a:tc>
                <a:tc>
                  <a:txBody>
                    <a:bodyPr/>
                    <a:lstStyle/>
                    <a:p>
                      <a:pPr algn="r" fontAlgn="b"/>
                      <a:r>
                        <a:rPr lang="en-US" sz="2000" b="0" i="0" u="none" strike="noStrike">
                          <a:solidFill>
                            <a:srgbClr val="000000"/>
                          </a:solidFill>
                          <a:effectLst/>
                          <a:latin typeface="Calibri"/>
                        </a:rPr>
                        <a:t>165</a:t>
                      </a:r>
                    </a:p>
                  </a:txBody>
                  <a:tcPr marL="9525" marR="9525" marT="9525" marB="0" anchor="b"/>
                </a:tc>
              </a:tr>
              <a:tr h="468745">
                <a:tc>
                  <a:txBody>
                    <a:bodyPr/>
                    <a:lstStyle/>
                    <a:p>
                      <a:pPr algn="l" fontAlgn="b"/>
                      <a:r>
                        <a:rPr lang="en-US" sz="2000" b="0" i="0" u="none" strike="noStrike" dirty="0" smtClean="0">
                          <a:solidFill>
                            <a:srgbClr val="000000"/>
                          </a:solidFill>
                          <a:effectLst/>
                          <a:latin typeface="Calibri"/>
                        </a:rPr>
                        <a:t>Number</a:t>
                      </a:r>
                      <a:r>
                        <a:rPr lang="en-US" sz="2000" b="0" i="0" u="none" strike="noStrike" baseline="0" dirty="0" smtClean="0">
                          <a:solidFill>
                            <a:srgbClr val="000000"/>
                          </a:solidFill>
                          <a:effectLst/>
                          <a:latin typeface="Calibri"/>
                        </a:rPr>
                        <a:t> </a:t>
                      </a:r>
                      <a:r>
                        <a:rPr lang="en-US" sz="2000" b="0" i="0" u="none" strike="noStrike" dirty="0" smtClean="0">
                          <a:solidFill>
                            <a:srgbClr val="000000"/>
                          </a:solidFill>
                          <a:effectLst/>
                          <a:latin typeface="Calibri"/>
                        </a:rPr>
                        <a:t>of field blank </a:t>
                      </a:r>
                      <a:r>
                        <a:rPr lang="en-US" sz="2000" b="0" i="0" u="none" strike="noStrike" dirty="0">
                          <a:solidFill>
                            <a:srgbClr val="000000"/>
                          </a:solidFill>
                          <a:effectLst/>
                          <a:latin typeface="Calibri"/>
                        </a:rPr>
                        <a:t>sites</a:t>
                      </a:r>
                    </a:p>
                  </a:txBody>
                  <a:tcPr marL="9525" marR="9525" marT="9525" marB="0" anchor="b"/>
                </a:tc>
                <a:tc>
                  <a:txBody>
                    <a:bodyPr/>
                    <a:lstStyle/>
                    <a:p>
                      <a:pPr algn="r" fontAlgn="b"/>
                      <a:r>
                        <a:rPr lang="en-US" sz="2000" b="0" i="0" u="none" strike="noStrike">
                          <a:solidFill>
                            <a:srgbClr val="000000"/>
                          </a:solidFill>
                          <a:effectLst/>
                          <a:latin typeface="Calibri"/>
                        </a:rPr>
                        <a:t>167</a:t>
                      </a:r>
                    </a:p>
                  </a:txBody>
                  <a:tcPr marL="9525" marR="9525" marT="9525" marB="0" anchor="b"/>
                </a:tc>
                <a:tc>
                  <a:txBody>
                    <a:bodyPr/>
                    <a:lstStyle/>
                    <a:p>
                      <a:pPr algn="r" fontAlgn="b"/>
                      <a:r>
                        <a:rPr lang="en-US" sz="2000" b="0" i="0" u="none" strike="noStrike">
                          <a:solidFill>
                            <a:srgbClr val="000000"/>
                          </a:solidFill>
                          <a:effectLst/>
                          <a:latin typeface="Calibri"/>
                        </a:rPr>
                        <a:t>165</a:t>
                      </a:r>
                    </a:p>
                  </a:txBody>
                  <a:tcPr marL="9525" marR="9525" marT="9525" marB="0" anchor="b"/>
                </a:tc>
                <a:tc>
                  <a:txBody>
                    <a:bodyPr/>
                    <a:lstStyle/>
                    <a:p>
                      <a:pPr algn="r" fontAlgn="b"/>
                      <a:r>
                        <a:rPr lang="en-US" sz="2000" b="0" i="0" u="none" strike="noStrike" dirty="0">
                          <a:solidFill>
                            <a:srgbClr val="000000"/>
                          </a:solidFill>
                          <a:effectLst/>
                          <a:latin typeface="Calibri"/>
                        </a:rPr>
                        <a:t>168</a:t>
                      </a:r>
                    </a:p>
                  </a:txBody>
                  <a:tcPr marL="9525" marR="9525" marT="9525" marB="0" anchor="b"/>
                </a:tc>
                <a:tc>
                  <a:txBody>
                    <a:bodyPr/>
                    <a:lstStyle/>
                    <a:p>
                      <a:pPr algn="l" fontAlgn="b"/>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b="0" i="0" u="none" strike="noStrike" dirty="0">
                          <a:solidFill>
                            <a:srgbClr val="000000"/>
                          </a:solidFill>
                          <a:effectLst/>
                          <a:latin typeface="Calibri"/>
                        </a:rPr>
                        <a:t>13</a:t>
                      </a:r>
                    </a:p>
                  </a:txBody>
                  <a:tcPr marL="9525" marR="9525" marT="9525" marB="0" anchor="b"/>
                </a:tc>
                <a:tc>
                  <a:txBody>
                    <a:bodyPr/>
                    <a:lstStyle/>
                    <a:p>
                      <a:pPr algn="r" fontAlgn="b"/>
                      <a:r>
                        <a:rPr lang="en-US" sz="2000" b="0" i="0" u="none" strike="noStrike" dirty="0">
                          <a:solidFill>
                            <a:srgbClr val="000000"/>
                          </a:solidFill>
                          <a:effectLst/>
                          <a:latin typeface="Calibri"/>
                        </a:rPr>
                        <a:t>13</a:t>
                      </a:r>
                    </a:p>
                  </a:txBody>
                  <a:tcPr marL="9525" marR="9525" marT="9525" marB="0" anchor="b"/>
                </a:tc>
                <a:tc>
                  <a:txBody>
                    <a:bodyPr/>
                    <a:lstStyle/>
                    <a:p>
                      <a:pPr algn="r" fontAlgn="b"/>
                      <a:r>
                        <a:rPr lang="en-US" sz="2000" b="0" i="0" u="none" strike="noStrike">
                          <a:solidFill>
                            <a:srgbClr val="000000"/>
                          </a:solidFill>
                          <a:effectLst/>
                          <a:latin typeface="Calibri"/>
                        </a:rPr>
                        <a:t>13</a:t>
                      </a:r>
                    </a:p>
                  </a:txBody>
                  <a:tcPr marL="9525" marR="9525" marT="9525" marB="0" anchor="b"/>
                </a:tc>
              </a:tr>
              <a:tr h="468745">
                <a:tc>
                  <a:txBody>
                    <a:bodyPr/>
                    <a:lstStyle/>
                    <a:p>
                      <a:pPr algn="l" fontAlgn="b"/>
                      <a:r>
                        <a:rPr lang="en-US" sz="2000" b="0" i="0" u="none" strike="noStrike" dirty="0" smtClean="0">
                          <a:solidFill>
                            <a:srgbClr val="000000"/>
                          </a:solidFill>
                          <a:effectLst/>
                          <a:latin typeface="Calibri"/>
                        </a:rPr>
                        <a:t>Number</a:t>
                      </a:r>
                      <a:r>
                        <a:rPr lang="en-US" sz="2000" b="0" i="0" u="none" strike="noStrike" baseline="0" dirty="0" smtClean="0">
                          <a:solidFill>
                            <a:srgbClr val="000000"/>
                          </a:solidFill>
                          <a:effectLst/>
                          <a:latin typeface="Calibri"/>
                        </a:rPr>
                        <a:t> </a:t>
                      </a:r>
                      <a:r>
                        <a:rPr lang="en-US" sz="2000" b="0" i="0" u="none" strike="noStrike" dirty="0" smtClean="0">
                          <a:solidFill>
                            <a:srgbClr val="000000"/>
                          </a:solidFill>
                          <a:effectLst/>
                          <a:latin typeface="Calibri"/>
                        </a:rPr>
                        <a:t>of </a:t>
                      </a:r>
                      <a:r>
                        <a:rPr lang="en-US" sz="2000" b="0" i="0" u="none" strike="noStrike" dirty="0">
                          <a:solidFill>
                            <a:srgbClr val="000000"/>
                          </a:solidFill>
                          <a:effectLst/>
                          <a:latin typeface="Calibri"/>
                        </a:rPr>
                        <a:t>back-up sites</a:t>
                      </a:r>
                    </a:p>
                  </a:txBody>
                  <a:tcPr marL="9525" marR="9525" marT="9525" marB="0" anchor="b"/>
                </a:tc>
                <a:tc>
                  <a:txBody>
                    <a:bodyPr/>
                    <a:lstStyle/>
                    <a:p>
                      <a:pPr algn="r" fontAlgn="b"/>
                      <a:r>
                        <a:rPr lang="en-US" sz="2000" b="0" i="0" u="none" strike="noStrike">
                          <a:solidFill>
                            <a:srgbClr val="000000"/>
                          </a:solidFill>
                          <a:effectLst/>
                          <a:latin typeface="Calibri"/>
                        </a:rPr>
                        <a:t>6</a:t>
                      </a:r>
                    </a:p>
                  </a:txBody>
                  <a:tcPr marL="9525" marR="9525" marT="9525" marB="0" anchor="b"/>
                </a:tc>
                <a:tc>
                  <a:txBody>
                    <a:bodyPr/>
                    <a:lstStyle/>
                    <a:p>
                      <a:pPr algn="r" fontAlgn="b"/>
                      <a:r>
                        <a:rPr lang="en-US" sz="2000" b="0" i="0" u="none" strike="noStrike">
                          <a:solidFill>
                            <a:srgbClr val="000000"/>
                          </a:solidFill>
                          <a:effectLst/>
                          <a:latin typeface="Calibri"/>
                        </a:rPr>
                        <a:t>6</a:t>
                      </a:r>
                    </a:p>
                  </a:txBody>
                  <a:tcPr marL="9525" marR="9525" marT="9525" marB="0" anchor="b"/>
                </a:tc>
                <a:tc>
                  <a:txBody>
                    <a:bodyPr/>
                    <a:lstStyle/>
                    <a:p>
                      <a:pPr algn="r" fontAlgn="b"/>
                      <a:r>
                        <a:rPr lang="en-US" sz="2000" b="0" i="0" u="none" strike="noStrike">
                          <a:solidFill>
                            <a:srgbClr val="000000"/>
                          </a:solidFill>
                          <a:effectLst/>
                          <a:latin typeface="Calibri"/>
                        </a:rPr>
                        <a:t>6</a:t>
                      </a:r>
                    </a:p>
                  </a:txBody>
                  <a:tcPr marL="9525" marR="9525" marT="9525" marB="0" anchor="b"/>
                </a:tc>
                <a:tc>
                  <a:txBody>
                    <a:bodyPr/>
                    <a:lstStyle/>
                    <a:p>
                      <a:pPr algn="l" fontAlgn="b"/>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b="0" i="0" u="none" strike="noStrike">
                          <a:solidFill>
                            <a:srgbClr val="000000"/>
                          </a:solidFill>
                          <a:effectLst/>
                          <a:latin typeface="Calibri"/>
                        </a:rPr>
                        <a:t>13</a:t>
                      </a:r>
                    </a:p>
                  </a:txBody>
                  <a:tcPr marL="9525" marR="9525" marT="9525" marB="0" anchor="b"/>
                </a:tc>
                <a:tc>
                  <a:txBody>
                    <a:bodyPr/>
                    <a:lstStyle/>
                    <a:p>
                      <a:pPr algn="r" fontAlgn="b"/>
                      <a:r>
                        <a:rPr lang="en-US" sz="2000" b="0" i="0" u="none" strike="noStrike">
                          <a:solidFill>
                            <a:srgbClr val="000000"/>
                          </a:solidFill>
                          <a:effectLst/>
                          <a:latin typeface="Calibri"/>
                        </a:rPr>
                        <a:t>13</a:t>
                      </a:r>
                    </a:p>
                  </a:txBody>
                  <a:tcPr marL="9525" marR="9525" marT="9525" marB="0" anchor="b"/>
                </a:tc>
                <a:tc>
                  <a:txBody>
                    <a:bodyPr/>
                    <a:lstStyle/>
                    <a:p>
                      <a:pPr algn="r" fontAlgn="b"/>
                      <a:r>
                        <a:rPr lang="en-US" sz="2000" b="0" i="0" u="none" strike="noStrike" dirty="0">
                          <a:solidFill>
                            <a:srgbClr val="000000"/>
                          </a:solidFill>
                          <a:effectLst/>
                          <a:latin typeface="Calibri"/>
                        </a:rPr>
                        <a:t>13</a:t>
                      </a:r>
                    </a:p>
                  </a:txBody>
                  <a:tcPr marL="9525" marR="9525" marT="9525" marB="0" anchor="b"/>
                </a:tc>
              </a:tr>
            </a:tbl>
          </a:graphicData>
        </a:graphic>
      </p:graphicFrame>
      <p:sp>
        <p:nvSpPr>
          <p:cNvPr id="6" name="TextBox 5"/>
          <p:cNvSpPr txBox="1"/>
          <p:nvPr/>
        </p:nvSpPr>
        <p:spPr>
          <a:xfrm>
            <a:off x="475488" y="5029200"/>
            <a:ext cx="8229600" cy="923330"/>
          </a:xfrm>
          <a:prstGeom prst="rect">
            <a:avLst/>
          </a:prstGeom>
          <a:noFill/>
        </p:spPr>
        <p:txBody>
          <a:bodyPr wrap="square" rtlCol="0">
            <a:spAutoFit/>
          </a:bodyPr>
          <a:lstStyle/>
          <a:p>
            <a:pPr>
              <a:buClr>
                <a:srgbClr val="92D050"/>
              </a:buClr>
            </a:pPr>
            <a:r>
              <a:rPr lang="en-US" dirty="0" smtClean="0"/>
              <a:t>*Beginning in August 2008, field blank collection was moved to back-up sites.  No data is reported in 2008 for number of back up and field blank sites since it changed mid-year. </a:t>
            </a:r>
            <a:endParaRPr lang="en-US" dirty="0"/>
          </a:p>
        </p:txBody>
      </p:sp>
    </p:spTree>
    <p:extLst>
      <p:ext uri="{BB962C8B-B14F-4D97-AF65-F5344CB8AC3E}">
        <p14:creationId xmlns:p14="http://schemas.microsoft.com/office/powerpoint/2010/main" val="33059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Data on IMPROVE back-ups and field blanks</a:t>
            </a:r>
            <a:endParaRPr lang="en-US" dirty="0"/>
          </a:p>
        </p:txBody>
      </p:sp>
      <p:sp>
        <p:nvSpPr>
          <p:cNvPr id="4" name="Slide Number Placeholder 3"/>
          <p:cNvSpPr>
            <a:spLocks noGrp="1"/>
          </p:cNvSpPr>
          <p:nvPr>
            <p:ph type="sldNum" sz="quarter" idx="12"/>
          </p:nvPr>
        </p:nvSpPr>
        <p:spPr/>
        <p:txBody>
          <a:bodyPr/>
          <a:lstStyle/>
          <a:p>
            <a:pPr>
              <a:defRPr/>
            </a:pPr>
            <a:fld id="{31CB117C-4FEC-42E5-80F7-1AEF89A66B6D}" type="slidenum">
              <a:rPr lang="en-US" smtClean="0"/>
              <a:pPr>
                <a:defRPr/>
              </a:pPr>
              <a:t>32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38491756"/>
              </p:ext>
            </p:extLst>
          </p:nvPr>
        </p:nvGraphicFramePr>
        <p:xfrm>
          <a:off x="533400" y="1600200"/>
          <a:ext cx="8001000" cy="3889664"/>
        </p:xfrm>
        <a:graphic>
          <a:graphicData uri="http://schemas.openxmlformats.org/drawingml/2006/table">
            <a:tbl>
              <a:tblPr firstRow="1" bandRow="1">
                <a:tableStyleId>{5C22544A-7EE6-4342-B048-85BDC9FD1C3A}</a:tableStyleId>
              </a:tblPr>
              <a:tblGrid>
                <a:gridCol w="1981200"/>
                <a:gridCol w="838200"/>
                <a:gridCol w="838200"/>
                <a:gridCol w="838200"/>
                <a:gridCol w="838200"/>
                <a:gridCol w="838200"/>
                <a:gridCol w="990600"/>
                <a:gridCol w="838200"/>
              </a:tblGrid>
              <a:tr h="803564">
                <a:tc>
                  <a:txBody>
                    <a:bodyPr/>
                    <a:lstStyle/>
                    <a:p>
                      <a:pPr algn="l" fontAlgn="b"/>
                      <a:r>
                        <a:rPr lang="en-US" sz="2000" b="0" i="0" u="none" strike="noStrike" dirty="0" smtClean="0">
                          <a:solidFill>
                            <a:srgbClr val="000000"/>
                          </a:solidFill>
                          <a:effectLst/>
                          <a:latin typeface="Calibri"/>
                        </a:rPr>
                        <a:t>Filters</a:t>
                      </a:r>
                      <a:r>
                        <a:rPr lang="en-US" sz="2000" b="0" i="0" u="none" strike="noStrike" baseline="0" dirty="0" smtClean="0">
                          <a:solidFill>
                            <a:srgbClr val="000000"/>
                          </a:solidFill>
                          <a:effectLst/>
                          <a:latin typeface="Calibri"/>
                        </a:rPr>
                        <a:t> analyzed</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b="0" i="0" u="none" strike="noStrike" dirty="0">
                          <a:solidFill>
                            <a:srgbClr val="000000"/>
                          </a:solidFill>
                          <a:effectLst/>
                          <a:latin typeface="Calibri"/>
                        </a:rPr>
                        <a:t>2005</a:t>
                      </a:r>
                    </a:p>
                  </a:txBody>
                  <a:tcPr marL="9525" marR="9525" marT="9525" marB="0" anchor="b"/>
                </a:tc>
                <a:tc>
                  <a:txBody>
                    <a:bodyPr/>
                    <a:lstStyle/>
                    <a:p>
                      <a:pPr algn="r" fontAlgn="b"/>
                      <a:r>
                        <a:rPr lang="en-US" sz="2000" b="0" i="0" u="none" strike="noStrike" dirty="0">
                          <a:solidFill>
                            <a:srgbClr val="000000"/>
                          </a:solidFill>
                          <a:effectLst/>
                          <a:latin typeface="Calibri"/>
                        </a:rPr>
                        <a:t>2006</a:t>
                      </a:r>
                    </a:p>
                  </a:txBody>
                  <a:tcPr marL="9525" marR="9525" marT="9525" marB="0" anchor="b"/>
                </a:tc>
                <a:tc>
                  <a:txBody>
                    <a:bodyPr/>
                    <a:lstStyle/>
                    <a:p>
                      <a:pPr algn="r" fontAlgn="b"/>
                      <a:r>
                        <a:rPr lang="en-US" sz="2000" b="0" i="0" u="none" strike="noStrike" dirty="0">
                          <a:solidFill>
                            <a:srgbClr val="000000"/>
                          </a:solidFill>
                          <a:effectLst/>
                          <a:latin typeface="Calibri"/>
                        </a:rPr>
                        <a:t>2007</a:t>
                      </a:r>
                    </a:p>
                  </a:txBody>
                  <a:tcPr marL="9525" marR="9525" marT="9525" marB="0" anchor="b"/>
                </a:tc>
                <a:tc>
                  <a:txBody>
                    <a:bodyPr/>
                    <a:lstStyle/>
                    <a:p>
                      <a:pPr algn="r" fontAlgn="b"/>
                      <a:r>
                        <a:rPr lang="en-US" sz="2000" b="0" i="0" u="none" strike="noStrike" dirty="0" smtClean="0">
                          <a:solidFill>
                            <a:srgbClr val="000000"/>
                          </a:solidFill>
                          <a:effectLst/>
                          <a:latin typeface="Calibri"/>
                        </a:rPr>
                        <a:t>2008</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b="0" i="0" u="none" strike="noStrike" dirty="0">
                          <a:solidFill>
                            <a:srgbClr val="000000"/>
                          </a:solidFill>
                          <a:effectLst/>
                          <a:latin typeface="Calibri"/>
                        </a:rPr>
                        <a:t>2009</a:t>
                      </a:r>
                    </a:p>
                  </a:txBody>
                  <a:tcPr marL="9525" marR="9525" marT="9525" marB="0" anchor="b"/>
                </a:tc>
                <a:tc>
                  <a:txBody>
                    <a:bodyPr/>
                    <a:lstStyle/>
                    <a:p>
                      <a:pPr algn="r" fontAlgn="b"/>
                      <a:r>
                        <a:rPr lang="en-US" sz="2000" b="0" i="0" u="none" strike="noStrike" dirty="0">
                          <a:solidFill>
                            <a:srgbClr val="000000"/>
                          </a:solidFill>
                          <a:effectLst/>
                          <a:latin typeface="Calibri"/>
                        </a:rPr>
                        <a:t>2010</a:t>
                      </a:r>
                    </a:p>
                  </a:txBody>
                  <a:tcPr marL="9525" marR="9525" marT="9525" marB="0" anchor="b"/>
                </a:tc>
                <a:tc>
                  <a:txBody>
                    <a:bodyPr/>
                    <a:lstStyle/>
                    <a:p>
                      <a:pPr algn="r" fontAlgn="b"/>
                      <a:r>
                        <a:rPr lang="en-US" sz="2000" b="0" i="0" u="none" strike="noStrike" dirty="0">
                          <a:solidFill>
                            <a:srgbClr val="000000"/>
                          </a:solidFill>
                          <a:effectLst/>
                          <a:latin typeface="Calibri"/>
                        </a:rPr>
                        <a:t>2011</a:t>
                      </a:r>
                    </a:p>
                  </a:txBody>
                  <a:tcPr marL="9525" marR="9525" marT="9525" marB="0" anchor="b"/>
                </a:tc>
              </a:tr>
              <a:tr h="468745">
                <a:tc>
                  <a:txBody>
                    <a:bodyPr/>
                    <a:lstStyle/>
                    <a:p>
                      <a:pPr algn="l" fontAlgn="b"/>
                      <a:r>
                        <a:rPr lang="en-US" sz="2000" b="0" i="0" u="none" strike="noStrike" dirty="0" smtClean="0">
                          <a:solidFill>
                            <a:srgbClr val="000000"/>
                          </a:solidFill>
                          <a:effectLst/>
                          <a:latin typeface="Calibri"/>
                        </a:rPr>
                        <a:t>Number</a:t>
                      </a:r>
                      <a:r>
                        <a:rPr lang="en-US" sz="2000" b="0" i="0" u="none" strike="noStrike" baseline="0" dirty="0" smtClean="0">
                          <a:solidFill>
                            <a:srgbClr val="000000"/>
                          </a:solidFill>
                          <a:effectLst/>
                          <a:latin typeface="Calibri"/>
                        </a:rPr>
                        <a:t> of field </a:t>
                      </a:r>
                      <a:r>
                        <a:rPr lang="en-US" sz="2000" b="0" i="0" u="none" strike="noStrike" dirty="0" smtClean="0">
                          <a:solidFill>
                            <a:srgbClr val="000000"/>
                          </a:solidFill>
                          <a:effectLst/>
                          <a:latin typeface="Calibri"/>
                        </a:rPr>
                        <a:t>blanks analyzed</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b="0" i="0" u="none" strike="noStrike">
                          <a:solidFill>
                            <a:srgbClr val="000000"/>
                          </a:solidFill>
                          <a:effectLst/>
                          <a:latin typeface="Calibri"/>
                        </a:rPr>
                        <a:t>490</a:t>
                      </a:r>
                    </a:p>
                  </a:txBody>
                  <a:tcPr marL="9525" marR="9525" marT="9525" marB="0" anchor="b"/>
                </a:tc>
                <a:tc>
                  <a:txBody>
                    <a:bodyPr/>
                    <a:lstStyle/>
                    <a:p>
                      <a:pPr algn="r" fontAlgn="b"/>
                      <a:r>
                        <a:rPr lang="en-US" sz="2000" b="0" i="0" u="none" strike="noStrike">
                          <a:solidFill>
                            <a:srgbClr val="000000"/>
                          </a:solidFill>
                          <a:effectLst/>
                          <a:latin typeface="Calibri"/>
                        </a:rPr>
                        <a:t>461</a:t>
                      </a:r>
                    </a:p>
                  </a:txBody>
                  <a:tcPr marL="9525" marR="9525" marT="9525" marB="0" anchor="b"/>
                </a:tc>
                <a:tc>
                  <a:txBody>
                    <a:bodyPr/>
                    <a:lstStyle/>
                    <a:p>
                      <a:pPr algn="r" fontAlgn="b"/>
                      <a:r>
                        <a:rPr lang="en-US" sz="2000" b="0" i="0" u="none" strike="noStrike">
                          <a:solidFill>
                            <a:srgbClr val="000000"/>
                          </a:solidFill>
                          <a:effectLst/>
                          <a:latin typeface="Calibri"/>
                        </a:rPr>
                        <a:t>471</a:t>
                      </a:r>
                    </a:p>
                  </a:txBody>
                  <a:tcPr marL="9525" marR="9525" marT="9525" marB="0" anchor="b"/>
                </a:tc>
                <a:tc>
                  <a:txBody>
                    <a:bodyPr/>
                    <a:lstStyle/>
                    <a:p>
                      <a:pPr algn="r" fontAlgn="b"/>
                      <a:r>
                        <a:rPr lang="en-US" sz="2000" b="0" i="0" u="none" strike="noStrike">
                          <a:solidFill>
                            <a:srgbClr val="000000"/>
                          </a:solidFill>
                          <a:effectLst/>
                          <a:latin typeface="Calibri"/>
                        </a:rPr>
                        <a:t>469</a:t>
                      </a:r>
                    </a:p>
                  </a:txBody>
                  <a:tcPr marL="9525" marR="9525" marT="9525" marB="0" anchor="b"/>
                </a:tc>
                <a:tc>
                  <a:txBody>
                    <a:bodyPr/>
                    <a:lstStyle/>
                    <a:p>
                      <a:pPr algn="r" fontAlgn="b"/>
                      <a:r>
                        <a:rPr lang="en-US" sz="2000" b="0" i="0" u="none" strike="noStrike">
                          <a:solidFill>
                            <a:srgbClr val="000000"/>
                          </a:solidFill>
                          <a:effectLst/>
                          <a:latin typeface="Calibri"/>
                        </a:rPr>
                        <a:t>492</a:t>
                      </a:r>
                    </a:p>
                  </a:txBody>
                  <a:tcPr marL="9525" marR="9525" marT="9525" marB="0" anchor="b"/>
                </a:tc>
                <a:tc>
                  <a:txBody>
                    <a:bodyPr/>
                    <a:lstStyle/>
                    <a:p>
                      <a:pPr algn="r" fontAlgn="b"/>
                      <a:r>
                        <a:rPr lang="en-US" sz="2000" b="0" i="0" u="none" strike="noStrike">
                          <a:solidFill>
                            <a:srgbClr val="000000"/>
                          </a:solidFill>
                          <a:effectLst/>
                          <a:latin typeface="Calibri"/>
                        </a:rPr>
                        <a:t>417</a:t>
                      </a:r>
                    </a:p>
                  </a:txBody>
                  <a:tcPr marL="9525" marR="9525" marT="9525" marB="0" anchor="b"/>
                </a:tc>
                <a:tc>
                  <a:txBody>
                    <a:bodyPr/>
                    <a:lstStyle/>
                    <a:p>
                      <a:pPr algn="r" fontAlgn="b"/>
                      <a:r>
                        <a:rPr lang="en-US" sz="2000" b="0" i="0" u="none" strike="noStrike">
                          <a:solidFill>
                            <a:srgbClr val="000000"/>
                          </a:solidFill>
                          <a:effectLst/>
                          <a:latin typeface="Calibri"/>
                        </a:rPr>
                        <a:t>396</a:t>
                      </a:r>
                    </a:p>
                  </a:txBody>
                  <a:tcPr marL="9525" marR="9525" marT="9525" marB="0" anchor="b"/>
                </a:tc>
              </a:tr>
              <a:tr h="468745">
                <a:tc>
                  <a:txBody>
                    <a:bodyPr/>
                    <a:lstStyle/>
                    <a:p>
                      <a:pPr algn="l" fontAlgn="b"/>
                      <a:r>
                        <a:rPr lang="en-US" sz="2000" b="0" i="0" u="none" strike="noStrike" dirty="0" smtClean="0">
                          <a:solidFill>
                            <a:srgbClr val="000000"/>
                          </a:solidFill>
                          <a:effectLst/>
                          <a:latin typeface="Calibri"/>
                        </a:rPr>
                        <a:t>Number</a:t>
                      </a:r>
                      <a:r>
                        <a:rPr lang="en-US" sz="2000" b="0" i="0" u="none" strike="noStrike" baseline="0" dirty="0" smtClean="0">
                          <a:solidFill>
                            <a:srgbClr val="000000"/>
                          </a:solidFill>
                          <a:effectLst/>
                          <a:latin typeface="Calibri"/>
                        </a:rPr>
                        <a:t> of </a:t>
                      </a:r>
                      <a:r>
                        <a:rPr lang="en-US" sz="2000" b="0" i="0" u="none" strike="noStrike" dirty="0" smtClean="0">
                          <a:solidFill>
                            <a:srgbClr val="000000"/>
                          </a:solidFill>
                          <a:effectLst/>
                          <a:latin typeface="Calibri"/>
                        </a:rPr>
                        <a:t>back-up filters analyzed</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b="0" i="0" u="none" strike="noStrike" dirty="0">
                          <a:solidFill>
                            <a:srgbClr val="000000"/>
                          </a:solidFill>
                          <a:effectLst/>
                          <a:latin typeface="Calibri"/>
                        </a:rPr>
                        <a:t>699</a:t>
                      </a:r>
                    </a:p>
                  </a:txBody>
                  <a:tcPr marL="9525" marR="9525" marT="9525" marB="0" anchor="b"/>
                </a:tc>
                <a:tc>
                  <a:txBody>
                    <a:bodyPr/>
                    <a:lstStyle/>
                    <a:p>
                      <a:pPr algn="r" fontAlgn="b"/>
                      <a:r>
                        <a:rPr lang="en-US" sz="2000" b="0" i="0" u="none" strike="noStrike" dirty="0">
                          <a:solidFill>
                            <a:srgbClr val="000000"/>
                          </a:solidFill>
                          <a:effectLst/>
                          <a:latin typeface="Calibri"/>
                        </a:rPr>
                        <a:t>700</a:t>
                      </a:r>
                    </a:p>
                  </a:txBody>
                  <a:tcPr marL="9525" marR="9525" marT="9525" marB="0" anchor="b"/>
                </a:tc>
                <a:tc>
                  <a:txBody>
                    <a:bodyPr/>
                    <a:lstStyle/>
                    <a:p>
                      <a:pPr algn="r" fontAlgn="b"/>
                      <a:r>
                        <a:rPr lang="en-US" sz="2000" b="0" i="0" u="none" strike="noStrike" dirty="0">
                          <a:solidFill>
                            <a:srgbClr val="000000"/>
                          </a:solidFill>
                          <a:effectLst/>
                          <a:latin typeface="Calibri"/>
                        </a:rPr>
                        <a:t>704</a:t>
                      </a:r>
                    </a:p>
                  </a:txBody>
                  <a:tcPr marL="9525" marR="9525" marT="9525" marB="0" anchor="b"/>
                </a:tc>
                <a:tc>
                  <a:txBody>
                    <a:bodyPr/>
                    <a:lstStyle/>
                    <a:p>
                      <a:pPr algn="r" fontAlgn="b"/>
                      <a:r>
                        <a:rPr lang="en-US" sz="2000" b="0" i="0" u="none" strike="noStrike" dirty="0">
                          <a:solidFill>
                            <a:srgbClr val="000000"/>
                          </a:solidFill>
                          <a:effectLst/>
                          <a:latin typeface="Calibri"/>
                        </a:rPr>
                        <a:t>900</a:t>
                      </a:r>
                    </a:p>
                  </a:txBody>
                  <a:tcPr marL="9525" marR="9525" marT="9525" marB="0" anchor="b"/>
                </a:tc>
                <a:tc>
                  <a:txBody>
                    <a:bodyPr/>
                    <a:lstStyle/>
                    <a:p>
                      <a:pPr algn="r" fontAlgn="b"/>
                      <a:r>
                        <a:rPr lang="en-US" sz="2000" b="0" i="0" u="none" strike="noStrike">
                          <a:solidFill>
                            <a:srgbClr val="000000"/>
                          </a:solidFill>
                          <a:effectLst/>
                          <a:latin typeface="Calibri"/>
                        </a:rPr>
                        <a:t>1416</a:t>
                      </a:r>
                    </a:p>
                  </a:txBody>
                  <a:tcPr marL="9525" marR="9525" marT="9525" marB="0" anchor="b"/>
                </a:tc>
                <a:tc>
                  <a:txBody>
                    <a:bodyPr/>
                    <a:lstStyle/>
                    <a:p>
                      <a:pPr algn="r" fontAlgn="b"/>
                      <a:r>
                        <a:rPr lang="en-US" sz="2000" b="0" i="0" u="none" strike="noStrike">
                          <a:solidFill>
                            <a:srgbClr val="000000"/>
                          </a:solidFill>
                          <a:effectLst/>
                          <a:latin typeface="Calibri"/>
                        </a:rPr>
                        <a:t>1574</a:t>
                      </a:r>
                    </a:p>
                  </a:txBody>
                  <a:tcPr marL="9525" marR="9525" marT="9525" marB="0" anchor="b"/>
                </a:tc>
                <a:tc>
                  <a:txBody>
                    <a:bodyPr/>
                    <a:lstStyle/>
                    <a:p>
                      <a:pPr algn="r" fontAlgn="b"/>
                      <a:r>
                        <a:rPr lang="en-US" sz="2000" b="0" i="0" u="none" strike="noStrike">
                          <a:solidFill>
                            <a:srgbClr val="000000"/>
                          </a:solidFill>
                          <a:effectLst/>
                          <a:latin typeface="Calibri"/>
                        </a:rPr>
                        <a:t>1441</a:t>
                      </a:r>
                    </a:p>
                  </a:txBody>
                  <a:tcPr marL="9525" marR="9525" marT="9525" marB="0" anchor="b"/>
                </a:tc>
              </a:tr>
              <a:tr h="468745">
                <a:tc>
                  <a:txBody>
                    <a:bodyPr/>
                    <a:lstStyle/>
                    <a:p>
                      <a:pPr algn="l" fontAlgn="b"/>
                      <a:r>
                        <a:rPr lang="en-US" sz="2000" b="0" i="0" u="none" strike="noStrike" dirty="0" smtClean="0">
                          <a:solidFill>
                            <a:srgbClr val="000000"/>
                          </a:solidFill>
                          <a:effectLst/>
                          <a:latin typeface="Calibri"/>
                        </a:rPr>
                        <a:t>Percentage</a:t>
                      </a:r>
                      <a:r>
                        <a:rPr lang="en-US" sz="2000" b="0" i="0" u="none" strike="noStrike" baseline="0" dirty="0" smtClean="0">
                          <a:solidFill>
                            <a:srgbClr val="000000"/>
                          </a:solidFill>
                          <a:effectLst/>
                          <a:latin typeface="Calibri"/>
                        </a:rPr>
                        <a:t> of field </a:t>
                      </a:r>
                      <a:r>
                        <a:rPr lang="en-US" sz="2000" b="0" i="0" u="none" strike="noStrike" dirty="0" smtClean="0">
                          <a:solidFill>
                            <a:srgbClr val="000000"/>
                          </a:solidFill>
                          <a:effectLst/>
                          <a:latin typeface="Calibri"/>
                        </a:rPr>
                        <a:t>blank filters</a:t>
                      </a:r>
                      <a:r>
                        <a:rPr lang="en-US" sz="2000" b="0" i="0" u="none" strike="noStrike" baseline="0" dirty="0" smtClean="0">
                          <a:solidFill>
                            <a:srgbClr val="000000"/>
                          </a:solidFill>
                          <a:effectLst/>
                          <a:latin typeface="Calibri"/>
                        </a:rPr>
                        <a:t> </a:t>
                      </a:r>
                      <a:r>
                        <a:rPr lang="en-US" sz="2000" b="0" i="0" u="none" strike="noStrike" dirty="0" smtClean="0">
                          <a:solidFill>
                            <a:srgbClr val="000000"/>
                          </a:solidFill>
                          <a:effectLst/>
                          <a:latin typeface="Calibri"/>
                        </a:rPr>
                        <a:t> in network</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b="0" i="0" u="none" strike="noStrike">
                          <a:solidFill>
                            <a:srgbClr val="000000"/>
                          </a:solidFill>
                          <a:effectLst/>
                          <a:latin typeface="Calibri"/>
                        </a:rPr>
                        <a:t>2.4</a:t>
                      </a:r>
                    </a:p>
                  </a:txBody>
                  <a:tcPr marL="9525" marR="9525" marT="9525" marB="0" anchor="b"/>
                </a:tc>
                <a:tc>
                  <a:txBody>
                    <a:bodyPr/>
                    <a:lstStyle/>
                    <a:p>
                      <a:pPr algn="r" fontAlgn="b"/>
                      <a:r>
                        <a:rPr lang="en-US" sz="2000" b="0" i="0" u="none" strike="noStrike">
                          <a:solidFill>
                            <a:srgbClr val="000000"/>
                          </a:solidFill>
                          <a:effectLst/>
                          <a:latin typeface="Calibri"/>
                        </a:rPr>
                        <a:t>2.3</a:t>
                      </a:r>
                    </a:p>
                  </a:txBody>
                  <a:tcPr marL="9525" marR="9525" marT="9525" marB="0" anchor="b"/>
                </a:tc>
                <a:tc>
                  <a:txBody>
                    <a:bodyPr/>
                    <a:lstStyle/>
                    <a:p>
                      <a:pPr algn="r" fontAlgn="b"/>
                      <a:r>
                        <a:rPr lang="en-US" sz="2000" b="0" i="0" u="none" strike="noStrike">
                          <a:solidFill>
                            <a:srgbClr val="000000"/>
                          </a:solidFill>
                          <a:effectLst/>
                          <a:latin typeface="Calibri"/>
                        </a:rPr>
                        <a:t>2.3</a:t>
                      </a:r>
                    </a:p>
                  </a:txBody>
                  <a:tcPr marL="9525" marR="9525" marT="9525" marB="0" anchor="b"/>
                </a:tc>
                <a:tc>
                  <a:txBody>
                    <a:bodyPr/>
                    <a:lstStyle/>
                    <a:p>
                      <a:pPr algn="r" fontAlgn="b"/>
                      <a:r>
                        <a:rPr lang="en-US" sz="2000" b="0" i="0" u="none" strike="noStrike" dirty="0">
                          <a:solidFill>
                            <a:srgbClr val="000000"/>
                          </a:solidFill>
                          <a:effectLst/>
                          <a:latin typeface="Calibri"/>
                        </a:rPr>
                        <a:t>2.3</a:t>
                      </a:r>
                    </a:p>
                  </a:txBody>
                  <a:tcPr marL="9525" marR="9525" marT="9525" marB="0" anchor="b"/>
                </a:tc>
                <a:tc>
                  <a:txBody>
                    <a:bodyPr/>
                    <a:lstStyle/>
                    <a:p>
                      <a:pPr algn="r" fontAlgn="b"/>
                      <a:r>
                        <a:rPr lang="en-US" sz="2000" b="0" i="0" u="none" strike="noStrike" dirty="0">
                          <a:solidFill>
                            <a:srgbClr val="000000"/>
                          </a:solidFill>
                          <a:effectLst/>
                          <a:latin typeface="Calibri"/>
                        </a:rPr>
                        <a:t>2.4</a:t>
                      </a:r>
                    </a:p>
                  </a:txBody>
                  <a:tcPr marL="9525" marR="9525" marT="9525" marB="0" anchor="b"/>
                </a:tc>
                <a:tc>
                  <a:txBody>
                    <a:bodyPr/>
                    <a:lstStyle/>
                    <a:p>
                      <a:pPr algn="r" fontAlgn="b"/>
                      <a:r>
                        <a:rPr lang="en-US" sz="2000" b="0" i="0" u="none" strike="noStrike">
                          <a:solidFill>
                            <a:srgbClr val="000000"/>
                          </a:solidFill>
                          <a:effectLst/>
                          <a:latin typeface="Calibri"/>
                        </a:rPr>
                        <a:t>2.0</a:t>
                      </a:r>
                    </a:p>
                  </a:txBody>
                  <a:tcPr marL="9525" marR="9525" marT="9525" marB="0" anchor="b"/>
                </a:tc>
                <a:tc>
                  <a:txBody>
                    <a:bodyPr/>
                    <a:lstStyle/>
                    <a:p>
                      <a:pPr algn="r" fontAlgn="b"/>
                      <a:r>
                        <a:rPr lang="en-US" sz="2000" b="0" i="0" u="none" strike="noStrike">
                          <a:solidFill>
                            <a:srgbClr val="000000"/>
                          </a:solidFill>
                          <a:effectLst/>
                          <a:latin typeface="Calibri"/>
                        </a:rPr>
                        <a:t>2.0</a:t>
                      </a:r>
                    </a:p>
                  </a:txBody>
                  <a:tcPr marL="9525" marR="9525" marT="9525" marB="0" anchor="b"/>
                </a:tc>
              </a:tr>
              <a:tr h="468745">
                <a:tc>
                  <a:txBody>
                    <a:bodyPr/>
                    <a:lstStyle/>
                    <a:p>
                      <a:pPr algn="l" fontAlgn="b"/>
                      <a:r>
                        <a:rPr lang="en-US" sz="2000" b="0" i="0" u="none" strike="noStrike" dirty="0" smtClean="0">
                          <a:solidFill>
                            <a:srgbClr val="000000"/>
                          </a:solidFill>
                          <a:effectLst/>
                          <a:latin typeface="Calibri"/>
                        </a:rPr>
                        <a:t>Percentage</a:t>
                      </a:r>
                      <a:r>
                        <a:rPr lang="en-US" sz="2000" b="0" i="0" u="none" strike="noStrike" baseline="0" dirty="0" smtClean="0">
                          <a:solidFill>
                            <a:srgbClr val="000000"/>
                          </a:solidFill>
                          <a:effectLst/>
                          <a:latin typeface="Calibri"/>
                        </a:rPr>
                        <a:t> of back-ups in network</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b="0" i="0" u="none" strike="noStrike">
                          <a:solidFill>
                            <a:srgbClr val="000000"/>
                          </a:solidFill>
                          <a:effectLst/>
                          <a:latin typeface="Calibri"/>
                        </a:rPr>
                        <a:t>3.4</a:t>
                      </a:r>
                    </a:p>
                  </a:txBody>
                  <a:tcPr marL="9525" marR="9525" marT="9525" marB="0" anchor="b"/>
                </a:tc>
                <a:tc>
                  <a:txBody>
                    <a:bodyPr/>
                    <a:lstStyle/>
                    <a:p>
                      <a:pPr algn="r" fontAlgn="b"/>
                      <a:r>
                        <a:rPr lang="en-US" sz="2000" b="0" i="0" u="none" strike="noStrike">
                          <a:solidFill>
                            <a:srgbClr val="000000"/>
                          </a:solidFill>
                          <a:effectLst/>
                          <a:latin typeface="Calibri"/>
                        </a:rPr>
                        <a:t>3.5</a:t>
                      </a:r>
                    </a:p>
                  </a:txBody>
                  <a:tcPr marL="9525" marR="9525" marT="9525" marB="0" anchor="b"/>
                </a:tc>
                <a:tc>
                  <a:txBody>
                    <a:bodyPr/>
                    <a:lstStyle/>
                    <a:p>
                      <a:pPr algn="r" fontAlgn="b"/>
                      <a:r>
                        <a:rPr lang="en-US" sz="2000" b="0" i="0" u="none" strike="noStrike">
                          <a:solidFill>
                            <a:srgbClr val="000000"/>
                          </a:solidFill>
                          <a:effectLst/>
                          <a:latin typeface="Calibri"/>
                        </a:rPr>
                        <a:t>3.4</a:t>
                      </a:r>
                    </a:p>
                  </a:txBody>
                  <a:tcPr marL="9525" marR="9525" marT="9525" marB="0" anchor="b"/>
                </a:tc>
                <a:tc>
                  <a:txBody>
                    <a:bodyPr/>
                    <a:lstStyle/>
                    <a:p>
                      <a:pPr algn="r" fontAlgn="b"/>
                      <a:r>
                        <a:rPr lang="en-US" sz="2000" b="0" i="0" u="none" strike="noStrike">
                          <a:solidFill>
                            <a:srgbClr val="000000"/>
                          </a:solidFill>
                          <a:effectLst/>
                          <a:latin typeface="Calibri"/>
                        </a:rPr>
                        <a:t>4.4</a:t>
                      </a:r>
                    </a:p>
                  </a:txBody>
                  <a:tcPr marL="9525" marR="9525" marT="9525" marB="0" anchor="b"/>
                </a:tc>
                <a:tc>
                  <a:txBody>
                    <a:bodyPr/>
                    <a:lstStyle/>
                    <a:p>
                      <a:pPr algn="r" fontAlgn="b"/>
                      <a:r>
                        <a:rPr lang="en-US" sz="2000" b="0" i="0" u="none" strike="noStrike">
                          <a:solidFill>
                            <a:srgbClr val="000000"/>
                          </a:solidFill>
                          <a:effectLst/>
                          <a:latin typeface="Calibri"/>
                        </a:rPr>
                        <a:t>6.9</a:t>
                      </a:r>
                    </a:p>
                  </a:txBody>
                  <a:tcPr marL="9525" marR="9525" marT="9525" marB="0" anchor="b"/>
                </a:tc>
                <a:tc>
                  <a:txBody>
                    <a:bodyPr/>
                    <a:lstStyle/>
                    <a:p>
                      <a:pPr algn="r" fontAlgn="b"/>
                      <a:r>
                        <a:rPr lang="en-US" sz="2000" b="0" i="0" u="none" strike="noStrike" dirty="0">
                          <a:solidFill>
                            <a:srgbClr val="000000"/>
                          </a:solidFill>
                          <a:effectLst/>
                          <a:latin typeface="Calibri"/>
                        </a:rPr>
                        <a:t>7.6</a:t>
                      </a:r>
                    </a:p>
                  </a:txBody>
                  <a:tcPr marL="9525" marR="9525" marT="9525" marB="0" anchor="b"/>
                </a:tc>
                <a:tc>
                  <a:txBody>
                    <a:bodyPr/>
                    <a:lstStyle/>
                    <a:p>
                      <a:pPr algn="r" fontAlgn="b"/>
                      <a:r>
                        <a:rPr lang="en-US" sz="2000" b="0" i="0" u="none" strike="noStrike" dirty="0">
                          <a:solidFill>
                            <a:srgbClr val="000000"/>
                          </a:solidFill>
                          <a:effectLst/>
                          <a:latin typeface="Calibri"/>
                        </a:rPr>
                        <a:t>7.2</a:t>
                      </a:r>
                    </a:p>
                  </a:txBody>
                  <a:tcPr marL="9525" marR="9525" marT="9525" marB="0" anchor="b"/>
                </a:tc>
              </a:tr>
            </a:tbl>
          </a:graphicData>
        </a:graphic>
      </p:graphicFrame>
      <p:sp>
        <p:nvSpPr>
          <p:cNvPr id="3" name="TextBox 2"/>
          <p:cNvSpPr txBox="1"/>
          <p:nvPr/>
        </p:nvSpPr>
        <p:spPr>
          <a:xfrm>
            <a:off x="527304" y="5648741"/>
            <a:ext cx="8229600" cy="1200329"/>
          </a:xfrm>
          <a:prstGeom prst="rect">
            <a:avLst/>
          </a:prstGeom>
          <a:noFill/>
        </p:spPr>
        <p:txBody>
          <a:bodyPr wrap="square" rtlCol="0">
            <a:spAutoFit/>
          </a:bodyPr>
          <a:lstStyle/>
          <a:p>
            <a:r>
              <a:rPr lang="en-US" dirty="0" smtClean="0"/>
              <a:t>NOTE:  Field blanks are collected for one week periods in IMPROVE. Back-ups are collected at the same rate as samples, 1 in 3 days so there are more back-ups than field blanks .  Since 8/08 only 2/3 of collected field blanks are analyzed.  This table reports analyzed filters.  Unanalyzed filters are archived.</a:t>
            </a:r>
            <a:endParaRPr lang="en-US" dirty="0"/>
          </a:p>
        </p:txBody>
      </p:sp>
    </p:spTree>
    <p:extLst>
      <p:ext uri="{BB962C8B-B14F-4D97-AF65-F5344CB8AC3E}">
        <p14:creationId xmlns:p14="http://schemas.microsoft.com/office/powerpoint/2010/main" val="2776420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Data on IMPROVE back-ups and field blanks</a:t>
            </a:r>
          </a:p>
        </p:txBody>
      </p:sp>
      <p:sp>
        <p:nvSpPr>
          <p:cNvPr id="3" name="Content Placeholder 2"/>
          <p:cNvSpPr>
            <a:spLocks noGrp="1"/>
          </p:cNvSpPr>
          <p:nvPr>
            <p:ph idx="1"/>
          </p:nvPr>
        </p:nvSpPr>
        <p:spPr/>
        <p:txBody>
          <a:bodyPr/>
          <a:lstStyle/>
          <a:p>
            <a:r>
              <a:rPr lang="en-US" dirty="0" smtClean="0"/>
              <a:t>In 2005-2007, approximately 3 field blanks were analyzed per site per year.</a:t>
            </a:r>
          </a:p>
          <a:p>
            <a:r>
              <a:rPr lang="en-US" dirty="0" smtClean="0"/>
              <a:t>2009-2011, approximately 35 field blanks were analyzed at each of the 13 sites per year</a:t>
            </a:r>
          </a:p>
          <a:p>
            <a:r>
              <a:rPr lang="en-US" dirty="0" smtClean="0"/>
              <a:t>The percentage of field blanks remained fairly constant from 2005-2011.</a:t>
            </a:r>
          </a:p>
          <a:p>
            <a:r>
              <a:rPr lang="en-US" dirty="0" smtClean="0"/>
              <a:t>The percentage of back-up filters roughly double in 2008.</a:t>
            </a:r>
            <a:endParaRPr lang="en-US" dirty="0"/>
          </a:p>
        </p:txBody>
      </p:sp>
      <p:sp>
        <p:nvSpPr>
          <p:cNvPr id="4" name="Slide Number Placeholder 3"/>
          <p:cNvSpPr>
            <a:spLocks noGrp="1"/>
          </p:cNvSpPr>
          <p:nvPr>
            <p:ph type="sldNum" sz="quarter" idx="12"/>
          </p:nvPr>
        </p:nvSpPr>
        <p:spPr/>
        <p:txBody>
          <a:bodyPr/>
          <a:lstStyle/>
          <a:p>
            <a:pPr>
              <a:defRPr/>
            </a:pPr>
            <a:fld id="{31CB117C-4FEC-42E5-80F7-1AEF89A66B6D}" type="slidenum">
              <a:rPr lang="en-US" smtClean="0"/>
              <a:pPr>
                <a:defRPr/>
              </a:pPr>
              <a:t>33</a:t>
            </a:fld>
            <a:endParaRPr lang="en-US"/>
          </a:p>
        </p:txBody>
      </p:sp>
    </p:spTree>
    <p:extLst>
      <p:ext uri="{BB962C8B-B14F-4D97-AF65-F5344CB8AC3E}">
        <p14:creationId xmlns:p14="http://schemas.microsoft.com/office/powerpoint/2010/main" val="1880597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IMPROVE back-ups and field blanks in 2013</a:t>
            </a:r>
            <a:endParaRPr lang="en-US" dirty="0"/>
          </a:p>
        </p:txBody>
      </p:sp>
      <p:sp>
        <p:nvSpPr>
          <p:cNvPr id="3" name="Content Placeholder 2"/>
          <p:cNvSpPr>
            <a:spLocks noGrp="1"/>
          </p:cNvSpPr>
          <p:nvPr>
            <p:ph idx="1"/>
          </p:nvPr>
        </p:nvSpPr>
        <p:spPr/>
        <p:txBody>
          <a:bodyPr/>
          <a:lstStyle/>
          <a:p>
            <a:r>
              <a:rPr lang="en-US" dirty="0" smtClean="0"/>
              <a:t>Based on Scott Copeland’s 2/25/13 email regarding budget cuts to IMPROVE, </a:t>
            </a:r>
          </a:p>
          <a:p>
            <a:pPr lvl="1"/>
            <a:r>
              <a:rPr lang="en-US" dirty="0" smtClean="0"/>
              <a:t>Field blanks and back-ups will be collected at original 6 sites only</a:t>
            </a:r>
          </a:p>
          <a:p>
            <a:pPr lvl="1"/>
            <a:r>
              <a:rPr lang="en-US" dirty="0" smtClean="0"/>
              <a:t>Decrease in sample weeks per year and sites</a:t>
            </a:r>
          </a:p>
          <a:p>
            <a:r>
              <a:rPr lang="en-US" dirty="0" smtClean="0"/>
              <a:t>Changes in analyzed filters based on cuts</a:t>
            </a:r>
          </a:p>
          <a:p>
            <a:pPr lvl="1"/>
            <a:r>
              <a:rPr lang="en-US" dirty="0" smtClean="0"/>
              <a:t>Field blanks will decrease from 2% to 1% of the network</a:t>
            </a:r>
          </a:p>
          <a:p>
            <a:pPr lvl="1"/>
            <a:r>
              <a:rPr lang="en-US" dirty="0" smtClean="0"/>
              <a:t>Back-up filters will decrease from 7% to 2.5% of network samples. </a:t>
            </a:r>
            <a:endParaRPr lang="en-US" dirty="0"/>
          </a:p>
        </p:txBody>
      </p:sp>
      <p:sp>
        <p:nvSpPr>
          <p:cNvPr id="4" name="Slide Number Placeholder 3"/>
          <p:cNvSpPr>
            <a:spLocks noGrp="1"/>
          </p:cNvSpPr>
          <p:nvPr>
            <p:ph type="sldNum" sz="quarter" idx="12"/>
          </p:nvPr>
        </p:nvSpPr>
        <p:spPr/>
        <p:txBody>
          <a:bodyPr/>
          <a:lstStyle/>
          <a:p>
            <a:pPr>
              <a:defRPr/>
            </a:pPr>
            <a:fld id="{31CB117C-4FEC-42E5-80F7-1AEF89A66B6D}" type="slidenum">
              <a:rPr lang="en-US" smtClean="0"/>
              <a:pPr>
                <a:defRPr/>
              </a:pPr>
              <a:t>34</a:t>
            </a:fld>
            <a:endParaRPr lang="en-US" dirty="0"/>
          </a:p>
        </p:txBody>
      </p:sp>
    </p:spTree>
    <p:extLst>
      <p:ext uri="{BB962C8B-B14F-4D97-AF65-F5344CB8AC3E}">
        <p14:creationId xmlns:p14="http://schemas.microsoft.com/office/powerpoint/2010/main" val="197081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r>
              <a:rPr lang="en-US" dirty="0"/>
              <a:t>Carbon </a:t>
            </a:r>
            <a:r>
              <a:rPr lang="en-US" dirty="0" smtClean="0"/>
              <a:t>Sampling Artifacts</a:t>
            </a:r>
            <a:endParaRPr lang="en-US" dirty="0"/>
          </a:p>
        </p:txBody>
      </p:sp>
      <p:sp>
        <p:nvSpPr>
          <p:cNvPr id="38915" name="Rectangle 3"/>
          <p:cNvSpPr>
            <a:spLocks noGrp="1" noChangeArrowheads="1"/>
          </p:cNvSpPr>
          <p:nvPr>
            <p:ph type="body" sz="half" idx="1"/>
          </p:nvPr>
        </p:nvSpPr>
        <p:spPr>
          <a:xfrm>
            <a:off x="304800" y="1905000"/>
            <a:ext cx="4267200" cy="4267200"/>
          </a:xfrm>
        </p:spPr>
        <p:txBody>
          <a:bodyPr>
            <a:normAutofit fontScale="92500" lnSpcReduction="20000"/>
          </a:bodyPr>
          <a:lstStyle/>
          <a:p>
            <a:r>
              <a:rPr lang="en-US" sz="2600" dirty="0" smtClean="0"/>
              <a:t>Positive artifact: </a:t>
            </a:r>
            <a:r>
              <a:rPr lang="en-US" sz="2600" dirty="0"/>
              <a:t>organics in </a:t>
            </a:r>
            <a:r>
              <a:rPr lang="en-US" sz="2600" dirty="0" smtClean="0"/>
              <a:t>gas-phase adsorb </a:t>
            </a:r>
            <a:r>
              <a:rPr lang="en-US" sz="2600" dirty="0"/>
              <a:t>onto filter</a:t>
            </a:r>
          </a:p>
          <a:p>
            <a:r>
              <a:rPr lang="en-US" sz="2600" dirty="0" smtClean="0"/>
              <a:t>Negative artifact: particles volatilize off filter due to temperature and gas concentration changes</a:t>
            </a:r>
            <a:endParaRPr lang="en-US" sz="2600" dirty="0"/>
          </a:p>
          <a:p>
            <a:r>
              <a:rPr lang="en-US" sz="2600" dirty="0"/>
              <a:t>Back-up filter </a:t>
            </a:r>
            <a:r>
              <a:rPr lang="en-US" sz="2600" dirty="0" smtClean="0"/>
              <a:t>(bottom right) may capture both artifacts</a:t>
            </a:r>
          </a:p>
          <a:p>
            <a:r>
              <a:rPr lang="en-US" sz="2600" dirty="0" smtClean="0"/>
              <a:t>Field blanks capture only positive artifact – have no flow and stay in sampler for duration of sampling</a:t>
            </a:r>
            <a:endParaRPr lang="en-US" sz="2600" dirty="0"/>
          </a:p>
        </p:txBody>
      </p:sp>
      <p:pic>
        <p:nvPicPr>
          <p:cNvPr id="38917" name="Picture 44" descr="artifacts pictur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2000" y="2173919"/>
            <a:ext cx="4383088" cy="3695700"/>
          </a:xfrm>
          <a:solidFill>
            <a:schemeClr val="bg1">
              <a:alpha val="50195"/>
            </a:schemeClr>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Line 6"/>
          <p:cNvSpPr>
            <a:spLocks noChangeShapeType="1"/>
          </p:cNvSpPr>
          <p:nvPr/>
        </p:nvSpPr>
        <p:spPr bwMode="auto">
          <a:xfrm>
            <a:off x="7696200" y="4191000"/>
            <a:ext cx="0" cy="457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own Arrow 1"/>
          <p:cNvSpPr/>
          <p:nvPr/>
        </p:nvSpPr>
        <p:spPr bwMode="auto">
          <a:xfrm>
            <a:off x="7543800" y="3276600"/>
            <a:ext cx="304800" cy="533400"/>
          </a:xfrm>
          <a:prstGeom prst="downArrow">
            <a:avLst/>
          </a:prstGeom>
          <a:solidFill>
            <a:schemeClr val="tx1"/>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7848600" y="3358634"/>
            <a:ext cx="1066800" cy="369332"/>
          </a:xfrm>
          <a:prstGeom prst="rect">
            <a:avLst/>
          </a:prstGeom>
          <a:noFill/>
        </p:spPr>
        <p:txBody>
          <a:bodyPr wrap="square" rtlCol="0">
            <a:spAutoFit/>
          </a:bodyPr>
          <a:lstStyle/>
          <a:p>
            <a:r>
              <a:rPr lang="en-US" dirty="0" smtClean="0"/>
              <a:t>Air flow</a:t>
            </a:r>
            <a:endParaRPr lang="en-US" dirty="0"/>
          </a:p>
        </p:txBody>
      </p:sp>
      <p:sp>
        <p:nvSpPr>
          <p:cNvPr id="4" name="Slide Number Placeholder 3"/>
          <p:cNvSpPr>
            <a:spLocks noGrp="1"/>
          </p:cNvSpPr>
          <p:nvPr>
            <p:ph type="sldNum" sz="quarter" idx="12"/>
          </p:nvPr>
        </p:nvSpPr>
        <p:spPr/>
        <p:txBody>
          <a:bodyPr/>
          <a:lstStyle/>
          <a:p>
            <a:pPr>
              <a:defRPr/>
            </a:pPr>
            <a:fld id="{EA6F72F7-59E3-42B9-AA72-CC99AD6F28FE}"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1143000"/>
          </a:xfrm>
        </p:spPr>
        <p:txBody>
          <a:bodyPr/>
          <a:lstStyle/>
          <a:p>
            <a:r>
              <a:rPr lang="en-US" dirty="0" smtClean="0"/>
              <a:t>Back-up and Field Blank Sites through end of 2012</a:t>
            </a:r>
            <a:endParaRPr lang="en-US" dirty="0"/>
          </a:p>
        </p:txBody>
      </p:sp>
      <p:sp>
        <p:nvSpPr>
          <p:cNvPr id="8" name="Text Placeholder 7"/>
          <p:cNvSpPr>
            <a:spLocks noGrp="1"/>
          </p:cNvSpPr>
          <p:nvPr>
            <p:ph type="body" idx="1"/>
          </p:nvPr>
        </p:nvSpPr>
        <p:spPr>
          <a:xfrm>
            <a:off x="429768" y="2209800"/>
            <a:ext cx="4040188" cy="1284288"/>
          </a:xfrm>
        </p:spPr>
        <p:txBody>
          <a:bodyPr/>
          <a:lstStyle/>
          <a:p>
            <a:r>
              <a:rPr lang="en-US" dirty="0" smtClean="0"/>
              <a:t>IMPROVE – since 8/08 </a:t>
            </a:r>
          </a:p>
          <a:p>
            <a:r>
              <a:rPr lang="en-US" dirty="0" smtClean="0"/>
              <a:t>88±33 backups/month,</a:t>
            </a:r>
          </a:p>
          <a:p>
            <a:r>
              <a:rPr lang="en-US" dirty="0" smtClean="0"/>
              <a:t>38±11 field blanks/month</a:t>
            </a:r>
          </a:p>
          <a:p>
            <a:r>
              <a:rPr lang="en-US" sz="1200" dirty="0" smtClean="0"/>
              <a:t>More detailed information on field </a:t>
            </a:r>
            <a:r>
              <a:rPr lang="en-US" sz="1200" dirty="0"/>
              <a:t>blanks and back-ups </a:t>
            </a:r>
            <a:r>
              <a:rPr lang="en-US" sz="1200" dirty="0" smtClean="0"/>
              <a:t>filters for IMPROVE is </a:t>
            </a:r>
            <a:r>
              <a:rPr lang="en-US" sz="1200" dirty="0"/>
              <a:t>in the appendix </a:t>
            </a:r>
            <a:r>
              <a:rPr lang="en-US" sz="1200" dirty="0" smtClean="0"/>
              <a:t>slide 30. </a:t>
            </a:r>
          </a:p>
        </p:txBody>
      </p:sp>
      <p:sp>
        <p:nvSpPr>
          <p:cNvPr id="10" name="Text Placeholder 9"/>
          <p:cNvSpPr>
            <a:spLocks noGrp="1"/>
          </p:cNvSpPr>
          <p:nvPr>
            <p:ph type="body" sz="quarter" idx="3"/>
          </p:nvPr>
        </p:nvSpPr>
        <p:spPr>
          <a:xfrm>
            <a:off x="4648200" y="1828800"/>
            <a:ext cx="4041775" cy="1665288"/>
          </a:xfrm>
        </p:spPr>
        <p:txBody>
          <a:bodyPr/>
          <a:lstStyle/>
          <a:p>
            <a:r>
              <a:rPr lang="en-US" dirty="0" smtClean="0"/>
              <a:t>CSN  - backups &amp; blanks per month</a:t>
            </a:r>
            <a:endParaRPr lang="en-US" dirty="0"/>
          </a:p>
          <a:p>
            <a:r>
              <a:rPr lang="en-US" dirty="0" smtClean="0"/>
              <a:t>2008 ~60, 2009 ~120, </a:t>
            </a:r>
          </a:p>
          <a:p>
            <a:r>
              <a:rPr lang="en-US" dirty="0" smtClean="0"/>
              <a:t>2010 ~160 </a:t>
            </a:r>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581400"/>
            <a:ext cx="4040188" cy="2549287"/>
          </a:xfrm>
          <a:prstGeom prst="rect">
            <a:avLst/>
          </a:prstGeom>
          <a:solidFill>
            <a:schemeClr val="tx1"/>
          </a:solidFill>
          <a:ln>
            <a:noFill/>
          </a:ln>
          <a:effectLst/>
        </p:spPr>
      </p:pic>
      <p:pic>
        <p:nvPicPr>
          <p:cNvPr id="1027"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581400"/>
            <a:ext cx="4041775" cy="2565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9768" y="6252710"/>
            <a:ext cx="4114800" cy="369332"/>
          </a:xfrm>
          <a:prstGeom prst="rect">
            <a:avLst/>
          </a:prstGeom>
          <a:noFill/>
        </p:spPr>
        <p:txBody>
          <a:bodyPr wrap="square" rtlCol="0">
            <a:spAutoFit/>
          </a:bodyPr>
          <a:lstStyle/>
          <a:p>
            <a:r>
              <a:rPr lang="en-US" dirty="0" smtClean="0"/>
              <a:t>~2% blanks, ~7% backup filters</a:t>
            </a:r>
            <a:endParaRPr lang="en-US" dirty="0"/>
          </a:p>
        </p:txBody>
      </p:sp>
      <p:sp>
        <p:nvSpPr>
          <p:cNvPr id="3" name="TextBox 2"/>
          <p:cNvSpPr txBox="1"/>
          <p:nvPr/>
        </p:nvSpPr>
        <p:spPr>
          <a:xfrm>
            <a:off x="4648200" y="6243566"/>
            <a:ext cx="4224233" cy="646331"/>
          </a:xfrm>
          <a:prstGeom prst="rect">
            <a:avLst/>
          </a:prstGeom>
          <a:noFill/>
        </p:spPr>
        <p:txBody>
          <a:bodyPr wrap="none" rtlCol="0">
            <a:spAutoFit/>
          </a:bodyPr>
          <a:lstStyle/>
          <a:p>
            <a:r>
              <a:rPr lang="en-US" dirty="0"/>
              <a:t>2</a:t>
            </a:r>
            <a:r>
              <a:rPr lang="en-US" dirty="0" smtClean="0"/>
              <a:t>0% backups and blanks in 2009-2010,</a:t>
            </a:r>
          </a:p>
          <a:p>
            <a:r>
              <a:rPr lang="en-US" dirty="0" smtClean="0"/>
              <a:t>10% since 2011</a:t>
            </a:r>
            <a:endParaRPr lang="en-US" dirty="0"/>
          </a:p>
        </p:txBody>
      </p:sp>
      <p:sp>
        <p:nvSpPr>
          <p:cNvPr id="4" name="Slide Number Placeholder 3"/>
          <p:cNvSpPr>
            <a:spLocks noGrp="1"/>
          </p:cNvSpPr>
          <p:nvPr>
            <p:ph type="sldNum" sz="quarter" idx="12"/>
          </p:nvPr>
        </p:nvSpPr>
        <p:spPr/>
        <p:txBody>
          <a:bodyPr/>
          <a:lstStyle/>
          <a:p>
            <a:pPr>
              <a:defRPr/>
            </a:pPr>
            <a:fld id="{66174F87-5A36-4DAB-AA56-6D04CB643CE8}" type="slidenum">
              <a:rPr lang="en-US" smtClean="0"/>
              <a:pPr>
                <a:defRPr/>
              </a:pPr>
              <a:t>5</a:t>
            </a:fld>
            <a:endParaRPr lang="en-US"/>
          </a:p>
        </p:txBody>
      </p:sp>
    </p:spTree>
    <p:extLst>
      <p:ext uri="{BB962C8B-B14F-4D97-AF65-F5344CB8AC3E}">
        <p14:creationId xmlns:p14="http://schemas.microsoft.com/office/powerpoint/2010/main" val="2518399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approaches for Artifact Adjustment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Current IMPROVE method – </a:t>
            </a:r>
          </a:p>
          <a:p>
            <a:pPr lvl="1"/>
            <a:r>
              <a:rPr lang="en-US" dirty="0" smtClean="0"/>
              <a:t>Subtract monthly median (MM) </a:t>
            </a:r>
            <a:r>
              <a:rPr lang="en-US" u="sng" dirty="0" smtClean="0"/>
              <a:t>back-up</a:t>
            </a:r>
            <a:r>
              <a:rPr lang="en-US" dirty="0" smtClean="0"/>
              <a:t> OC thermal fractions and total OC mass (determined from 13 sites) from each filter collected in the network for that month</a:t>
            </a:r>
          </a:p>
          <a:p>
            <a:r>
              <a:rPr lang="en-US" dirty="0" smtClean="0"/>
              <a:t>Current CSN method –</a:t>
            </a:r>
          </a:p>
          <a:p>
            <a:pPr lvl="1"/>
            <a:r>
              <a:rPr lang="en-US" dirty="0" smtClean="0"/>
              <a:t>Field blanks and backup filters collected at all sites (~180 sites) but no correction performed</a:t>
            </a:r>
          </a:p>
          <a:p>
            <a:r>
              <a:rPr lang="en-US" dirty="0" smtClean="0"/>
              <a:t>Alternative method – </a:t>
            </a:r>
          </a:p>
          <a:p>
            <a:pPr lvl="1"/>
            <a:r>
              <a:rPr lang="en-US" dirty="0" smtClean="0"/>
              <a:t>Subtract MM </a:t>
            </a:r>
            <a:r>
              <a:rPr lang="en-US" u="sng" dirty="0" smtClean="0"/>
              <a:t>field blank</a:t>
            </a:r>
            <a:r>
              <a:rPr lang="en-US" dirty="0" smtClean="0"/>
              <a:t> OC thermal fractions and total OC mass (all sites) from each filter </a:t>
            </a:r>
            <a:r>
              <a:rPr lang="en-US" dirty="0"/>
              <a:t>collected in the network for that </a:t>
            </a:r>
            <a:r>
              <a:rPr lang="en-US" dirty="0" smtClean="0"/>
              <a:t>month</a:t>
            </a:r>
          </a:p>
          <a:p>
            <a:r>
              <a:rPr lang="en-US" dirty="0" smtClean="0"/>
              <a:t>Each network would calculate its own adjustment factors each month using the same approach </a:t>
            </a:r>
            <a:endParaRPr lang="en-US" dirty="0"/>
          </a:p>
        </p:txBody>
      </p:sp>
      <p:sp>
        <p:nvSpPr>
          <p:cNvPr id="4" name="Slide Number Placeholder 3"/>
          <p:cNvSpPr>
            <a:spLocks noGrp="1"/>
          </p:cNvSpPr>
          <p:nvPr>
            <p:ph type="sldNum" sz="quarter" idx="12"/>
          </p:nvPr>
        </p:nvSpPr>
        <p:spPr/>
        <p:txBody>
          <a:bodyPr/>
          <a:lstStyle/>
          <a:p>
            <a:pPr>
              <a:defRPr/>
            </a:pPr>
            <a:fld id="{31CB117C-4FEC-42E5-80F7-1AEF89A66B6D}" type="slidenum">
              <a:rPr lang="en-US" smtClean="0"/>
              <a:pPr>
                <a:defRPr/>
              </a:pPr>
              <a:t>6</a:t>
            </a:fld>
            <a:endParaRPr lang="en-US"/>
          </a:p>
        </p:txBody>
      </p:sp>
    </p:spTree>
    <p:extLst>
      <p:ext uri="{BB962C8B-B14F-4D97-AF65-F5344CB8AC3E}">
        <p14:creationId xmlns:p14="http://schemas.microsoft.com/office/powerpoint/2010/main" val="426356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8229600" cy="4525963"/>
          </a:xfrm>
        </p:spPr>
        <p:txBody>
          <a:bodyPr/>
          <a:lstStyle/>
          <a:p>
            <a:pPr marL="0" indent="0">
              <a:buNone/>
            </a:pPr>
            <a:r>
              <a:rPr lang="en-US" sz="2800" dirty="0" smtClean="0">
                <a:solidFill>
                  <a:schemeClr val="tx2"/>
                </a:solidFill>
                <a:effectLst>
                  <a:outerShdw blurRad="38100" dist="38100" dir="2700000" algn="tl">
                    <a:srgbClr val="000000">
                      <a:alpha val="43137"/>
                    </a:srgbClr>
                  </a:outerShdw>
                </a:effectLst>
              </a:rPr>
              <a:t>Evaluate current IMPROVE method vs. alternate method for </a:t>
            </a:r>
            <a:r>
              <a:rPr lang="en-US" sz="2800" dirty="0">
                <a:solidFill>
                  <a:schemeClr val="tx2"/>
                </a:solidFill>
                <a:effectLst>
                  <a:outerShdw blurRad="38100" dist="38100" dir="2700000" algn="tl">
                    <a:srgbClr val="000000">
                      <a:alpha val="43137"/>
                    </a:srgbClr>
                  </a:outerShdw>
                </a:effectLst>
              </a:rPr>
              <a:t>artifact </a:t>
            </a:r>
            <a:r>
              <a:rPr lang="en-US" sz="2800" dirty="0" smtClean="0">
                <a:solidFill>
                  <a:schemeClr val="tx2"/>
                </a:solidFill>
                <a:effectLst>
                  <a:outerShdw blurRad="38100" dist="38100" dir="2700000" algn="tl">
                    <a:srgbClr val="000000">
                      <a:alpha val="43137"/>
                    </a:srgbClr>
                  </a:outerShdw>
                </a:effectLst>
              </a:rPr>
              <a:t>adjustment, to determine which is better able to meet the following criteria:</a:t>
            </a:r>
            <a:endParaRPr lang="en-US" sz="2800" dirty="0">
              <a:solidFill>
                <a:schemeClr val="tx2"/>
              </a:solidFill>
              <a:effectLst>
                <a:outerShdw blurRad="38100" dist="38100" dir="2700000" algn="tl">
                  <a:srgbClr val="000000">
                    <a:alpha val="43137"/>
                  </a:srgbClr>
                </a:outerShdw>
              </a:effectLst>
            </a:endParaRPr>
          </a:p>
          <a:p>
            <a:pPr marL="971550" lvl="1" indent="-514350">
              <a:buSzPct val="100000"/>
              <a:buFont typeface="+mj-lt"/>
              <a:buAutoNum type="arabicPeriod"/>
            </a:pPr>
            <a:r>
              <a:rPr lang="en-US" dirty="0">
                <a:effectLst>
                  <a:outerShdw blurRad="38100" dist="38100" dir="2700000" algn="tl">
                    <a:srgbClr val="000000">
                      <a:alpha val="43137"/>
                    </a:srgbClr>
                  </a:outerShdw>
                </a:effectLst>
              </a:rPr>
              <a:t>Consistent </a:t>
            </a:r>
            <a:r>
              <a:rPr lang="en-US" dirty="0" smtClean="0">
                <a:effectLst>
                  <a:outerShdw blurRad="38100" dist="38100" dir="2700000" algn="tl">
                    <a:srgbClr val="000000">
                      <a:alpha val="43137"/>
                    </a:srgbClr>
                  </a:outerShdw>
                </a:effectLst>
              </a:rPr>
              <a:t>with limited scientific understanding of </a:t>
            </a:r>
            <a:r>
              <a:rPr lang="en-US" dirty="0">
                <a:effectLst>
                  <a:outerShdw blurRad="38100" dist="38100" dir="2700000" algn="tl">
                    <a:srgbClr val="000000">
                      <a:alpha val="43137"/>
                    </a:srgbClr>
                  </a:outerShdw>
                </a:effectLst>
              </a:rPr>
              <a:t>organic </a:t>
            </a:r>
            <a:r>
              <a:rPr lang="en-US" dirty="0" smtClean="0">
                <a:effectLst>
                  <a:outerShdw blurRad="38100" dist="38100" dir="2700000" algn="tl">
                    <a:srgbClr val="000000">
                      <a:alpha val="43137"/>
                    </a:srgbClr>
                  </a:outerShdw>
                </a:effectLst>
              </a:rPr>
              <a:t>artifacts</a:t>
            </a:r>
          </a:p>
          <a:p>
            <a:pPr marL="971550" lvl="1" indent="-514350">
              <a:buSzPct val="100000"/>
              <a:buFont typeface="+mj-lt"/>
              <a:buAutoNum type="arabicPeriod"/>
            </a:pPr>
            <a:r>
              <a:rPr lang="en-US" dirty="0" smtClean="0">
                <a:effectLst>
                  <a:outerShdw blurRad="38100" dist="38100" dir="2700000" algn="tl">
                    <a:srgbClr val="000000">
                      <a:alpha val="43137"/>
                    </a:srgbClr>
                  </a:outerShdw>
                </a:effectLst>
              </a:rPr>
              <a:t>Preserve </a:t>
            </a:r>
            <a:r>
              <a:rPr lang="en-US" dirty="0">
                <a:effectLst>
                  <a:outerShdw blurRad="38100" dist="38100" dir="2700000" algn="tl">
                    <a:srgbClr val="000000">
                      <a:alpha val="43137"/>
                    </a:srgbClr>
                  </a:outerShdw>
                </a:effectLst>
              </a:rPr>
              <a:t>the measured variation in the data</a:t>
            </a:r>
          </a:p>
          <a:p>
            <a:pPr marL="971550" lvl="1" indent="-514350">
              <a:buSzPct val="100000"/>
              <a:buFont typeface="+mj-lt"/>
              <a:buAutoNum type="arabicPeriod"/>
            </a:pPr>
            <a:r>
              <a:rPr lang="en-US" dirty="0">
                <a:effectLst>
                  <a:outerShdw blurRad="38100" dist="38100" dir="2700000" algn="tl">
                    <a:srgbClr val="000000">
                      <a:alpha val="43137"/>
                    </a:srgbClr>
                  </a:outerShdw>
                </a:effectLst>
              </a:rPr>
              <a:t>Minimize contribution of the artifact to the reported OC particulate matter mass</a:t>
            </a:r>
          </a:p>
          <a:p>
            <a:pPr marL="971550" lvl="1" indent="-514350">
              <a:buSzPct val="100000"/>
              <a:buFont typeface="+mj-lt"/>
              <a:buAutoNum type="arabicPeriod"/>
            </a:pPr>
            <a:r>
              <a:rPr lang="en-US" dirty="0">
                <a:effectLst>
                  <a:outerShdw blurRad="38100" dist="38100" dir="2700000" algn="tl">
                    <a:srgbClr val="000000">
                      <a:alpha val="43137"/>
                    </a:srgbClr>
                  </a:outerShdw>
                </a:effectLst>
              </a:rPr>
              <a:t>Simple to implement (e.g. uses available information and could be applied to historic data) at a reasonable </a:t>
            </a:r>
            <a:r>
              <a:rPr lang="en-US" dirty="0" smtClean="0">
                <a:effectLst>
                  <a:outerShdw blurRad="38100" dist="38100" dir="2700000" algn="tl">
                    <a:srgbClr val="000000">
                      <a:alpha val="43137"/>
                    </a:srgbClr>
                  </a:outerShdw>
                </a:effectLst>
              </a:rPr>
              <a:t>cost and effort</a:t>
            </a:r>
            <a:endParaRPr lang="en-US" dirty="0">
              <a:effectLst>
                <a:outerShdw blurRad="38100" dist="38100" dir="2700000" algn="tl">
                  <a:srgbClr val="000000">
                    <a:alpha val="43137"/>
                  </a:srgbClr>
                </a:outerShdw>
              </a:effectLst>
            </a:endParaRPr>
          </a:p>
          <a:p>
            <a:pPr marL="971550" lvl="1" indent="-514350">
              <a:buSzPct val="100000"/>
              <a:buFont typeface="+mj-lt"/>
              <a:buAutoNum type="arabicPeriod"/>
            </a:pPr>
            <a:r>
              <a:rPr lang="en-US" dirty="0">
                <a:effectLst>
                  <a:outerShdw blurRad="38100" dist="38100" dir="2700000" algn="tl">
                    <a:srgbClr val="000000">
                      <a:alpha val="43137"/>
                    </a:srgbClr>
                  </a:outerShdw>
                </a:effectLst>
              </a:rPr>
              <a:t>Applicable to </a:t>
            </a:r>
            <a:r>
              <a:rPr lang="en-US" dirty="0" smtClean="0">
                <a:effectLst>
                  <a:outerShdw blurRad="38100" dist="38100" dir="2700000" algn="tl">
                    <a:srgbClr val="000000">
                      <a:alpha val="43137"/>
                    </a:srgbClr>
                  </a:outerShdw>
                </a:effectLst>
              </a:rPr>
              <a:t>both IMPROVE </a:t>
            </a:r>
            <a:r>
              <a:rPr lang="en-US" dirty="0">
                <a:effectLst>
                  <a:outerShdw blurRad="38100" dist="38100" dir="2700000" algn="tl">
                    <a:srgbClr val="000000">
                      <a:alpha val="43137"/>
                    </a:srgbClr>
                  </a:outerShdw>
                </a:effectLst>
              </a:rPr>
              <a:t>and CSN </a:t>
            </a:r>
            <a:r>
              <a:rPr lang="en-US" dirty="0" smtClean="0">
                <a:effectLst>
                  <a:outerShdw blurRad="38100" dist="38100" dir="2700000" algn="tl">
                    <a:srgbClr val="000000">
                      <a:alpha val="43137"/>
                    </a:srgbClr>
                  </a:outerShdw>
                </a:effectLst>
              </a:rPr>
              <a:t>for improved </a:t>
            </a:r>
            <a:r>
              <a:rPr lang="en-US" dirty="0">
                <a:effectLst>
                  <a:outerShdw blurRad="38100" dist="38100" dir="2700000" algn="tl">
                    <a:srgbClr val="000000">
                      <a:alpha val="43137"/>
                    </a:srgbClr>
                  </a:outerShdw>
                </a:effectLst>
              </a:rPr>
              <a:t>data comparability</a:t>
            </a:r>
          </a:p>
          <a:p>
            <a:pPr marL="0" indent="0" eaLnBrk="1" hangingPunct="1">
              <a:buNone/>
            </a:pPr>
            <a:r>
              <a:rPr lang="en-US" dirty="0" smtClean="0"/>
              <a:t> </a:t>
            </a:r>
          </a:p>
        </p:txBody>
      </p:sp>
      <p:sp>
        <p:nvSpPr>
          <p:cNvPr id="2" name="Slide Number Placeholder 1"/>
          <p:cNvSpPr>
            <a:spLocks noGrp="1"/>
          </p:cNvSpPr>
          <p:nvPr>
            <p:ph type="sldNum" sz="quarter" idx="12"/>
          </p:nvPr>
        </p:nvSpPr>
        <p:spPr/>
        <p:txBody>
          <a:bodyPr/>
          <a:lstStyle/>
          <a:p>
            <a:pPr>
              <a:defRPr/>
            </a:pPr>
            <a:fld id="{389498CC-D668-423D-93C8-6E54720D5669}"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a:xfrm>
            <a:off x="457200" y="1447800"/>
            <a:ext cx="8229600" cy="4800600"/>
          </a:xfrm>
        </p:spPr>
        <p:txBody>
          <a:bodyPr>
            <a:normAutofit fontScale="92500" lnSpcReduction="10000"/>
          </a:bodyPr>
          <a:lstStyle/>
          <a:p>
            <a:r>
              <a:rPr lang="en-US" dirty="0" smtClean="0"/>
              <a:t>Ideally, compare to  artifact-free OC measurements – does not exist</a:t>
            </a:r>
          </a:p>
          <a:p>
            <a:r>
              <a:rPr lang="en-US" dirty="0" smtClean="0"/>
              <a:t>Approach used with measurements we have</a:t>
            </a:r>
          </a:p>
          <a:p>
            <a:pPr marL="914400" lvl="1" indent="-514350">
              <a:buSzPct val="100000"/>
              <a:buFont typeface="+mj-lt"/>
              <a:buAutoNum type="arabicPeriod"/>
            </a:pPr>
            <a:r>
              <a:rPr lang="en-US" dirty="0" smtClean="0"/>
              <a:t>Evaluate methods in light of limited understanding of artifacts</a:t>
            </a:r>
          </a:p>
          <a:p>
            <a:pPr marL="914400" lvl="1" indent="-514350">
              <a:buSzPct val="100000"/>
              <a:buFont typeface="+mj-lt"/>
              <a:buAutoNum type="arabicPeriod"/>
            </a:pPr>
            <a:r>
              <a:rPr lang="en-US" dirty="0" smtClean="0"/>
              <a:t>Evaluate variability of monthly median back-up and field blank concentrations </a:t>
            </a:r>
          </a:p>
          <a:p>
            <a:pPr marL="914400" lvl="1" indent="-514350">
              <a:buSzPct val="100000"/>
              <a:buFont typeface="+mj-lt"/>
              <a:buAutoNum type="arabicPeriod"/>
            </a:pPr>
            <a:r>
              <a:rPr lang="en-US" dirty="0" smtClean="0"/>
              <a:t>Decrease artifact in the measured OC </a:t>
            </a:r>
          </a:p>
          <a:p>
            <a:pPr lvl="2"/>
            <a:r>
              <a:rPr lang="en-US" dirty="0" smtClean="0"/>
              <a:t>Evaluate using regression analysis of OC and mass</a:t>
            </a:r>
          </a:p>
          <a:p>
            <a:pPr lvl="2"/>
            <a:r>
              <a:rPr lang="en-US" dirty="0" smtClean="0"/>
              <a:t>Note: Given uncertainties discussed in following slides, y-intercept of regression is an imperfect proxy for artifact</a:t>
            </a:r>
          </a:p>
          <a:p>
            <a:pPr marL="457200" lvl="1" indent="0">
              <a:buNone/>
            </a:pPr>
            <a:endParaRPr lang="en-US" dirty="0" smtClean="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31CB117C-4FEC-42E5-80F7-1AEF89A66B6D}" type="slidenum">
              <a:rPr lang="en-US" smtClean="0"/>
              <a:pPr>
                <a:defRPr/>
              </a:pPr>
              <a:t>8</a:t>
            </a:fld>
            <a:endParaRPr lang="en-US"/>
          </a:p>
        </p:txBody>
      </p:sp>
    </p:spTree>
    <p:extLst>
      <p:ext uri="{BB962C8B-B14F-4D97-AF65-F5344CB8AC3E}">
        <p14:creationId xmlns:p14="http://schemas.microsoft.com/office/powerpoint/2010/main" val="3098061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2000" y="2514600"/>
            <a:ext cx="7772400" cy="1500187"/>
          </a:xfrm>
        </p:spPr>
        <p:txBody>
          <a:bodyPr/>
          <a:lstStyle/>
          <a:p>
            <a:pPr algn="ctr"/>
            <a:r>
              <a:rPr lang="en-US" sz="3200" dirty="0" smtClean="0"/>
              <a:t>First, a caveat about IMPROVE field blank data before preceding with the analysis</a:t>
            </a:r>
            <a:endParaRPr lang="en-US" sz="3200" dirty="0"/>
          </a:p>
        </p:txBody>
      </p:sp>
      <p:sp>
        <p:nvSpPr>
          <p:cNvPr id="2" name="Slide Number Placeholder 1"/>
          <p:cNvSpPr>
            <a:spLocks noGrp="1"/>
          </p:cNvSpPr>
          <p:nvPr>
            <p:ph type="sldNum" sz="quarter" idx="12"/>
          </p:nvPr>
        </p:nvSpPr>
        <p:spPr/>
        <p:txBody>
          <a:bodyPr/>
          <a:lstStyle/>
          <a:p>
            <a:pPr>
              <a:defRPr/>
            </a:pPr>
            <a:fld id="{7E86D4D4-CA2B-4BE3-AF36-32ADA6513F52}" type="slidenum">
              <a:rPr lang="en-US" smtClean="0"/>
              <a:pPr>
                <a:defRPr/>
              </a:pPr>
              <a:t>9</a:t>
            </a:fld>
            <a:endParaRPr lang="en-US"/>
          </a:p>
        </p:txBody>
      </p:sp>
    </p:spTree>
    <p:extLst>
      <p:ext uri="{BB962C8B-B14F-4D97-AF65-F5344CB8AC3E}">
        <p14:creationId xmlns:p14="http://schemas.microsoft.com/office/powerpoint/2010/main" val="1343800409"/>
      </p:ext>
    </p:extLst>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11238</TotalTime>
  <Words>2700</Words>
  <Application>Microsoft Office PowerPoint</Application>
  <PresentationFormat>On-screen Show (4:3)</PresentationFormat>
  <Paragraphs>325</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Ripple</vt:lpstr>
      <vt:lpstr>Recommendation of the  IMPROVE/CSN Organic Carbon Artifact Adjustment Committee</vt:lpstr>
      <vt:lpstr>Current OC monitoring by  IMPROVE and CSN</vt:lpstr>
      <vt:lpstr>Recommendation</vt:lpstr>
      <vt:lpstr>Carbon Sampling Artifacts</vt:lpstr>
      <vt:lpstr>Back-up and Field Blank Sites through end of 2012</vt:lpstr>
      <vt:lpstr>Two approaches for Artifact Adjustment</vt:lpstr>
      <vt:lpstr>PowerPoint Presentation</vt:lpstr>
      <vt:lpstr>Approach</vt:lpstr>
      <vt:lpstr>PowerPoint Presentation</vt:lpstr>
      <vt:lpstr>IMPROVE Monthly Median Back-up and Field Blank Concentrations</vt:lpstr>
      <vt:lpstr>Double Field Blanks</vt:lpstr>
      <vt:lpstr>Monthly Median Back-up and Field Blank OC values for IMPROVE and CSN</vt:lpstr>
      <vt:lpstr>1. Evaluate methods in light of limited understanding of artifacts</vt:lpstr>
      <vt:lpstr>2. Evaluate variability of monthly median back-up and field blank concentrations</vt:lpstr>
      <vt:lpstr>2.  Variability:  Monthly Median Back-up and Field Blanks in IMPROVE</vt:lpstr>
      <vt:lpstr>2. Variability: CSN site medians</vt:lpstr>
      <vt:lpstr>2.  Variability:  Monthly Median Back-up and Field Blanks in CSN</vt:lpstr>
      <vt:lpstr>3. Minimize contribution of the artifact to the reported OC particulate matter mass</vt:lpstr>
      <vt:lpstr>3. Intercept of regression (mass v. OC) as an estimate of extent of artifact reduction </vt:lpstr>
      <vt:lpstr>3. Additional limitations to regression analysis for CSN</vt:lpstr>
      <vt:lpstr>3. Intercept of regression (mass v. OC) as an estimate of extent of artifact reduction </vt:lpstr>
      <vt:lpstr>How much will the reported data change?</vt:lpstr>
      <vt:lpstr>Summary of Results Relevant to Evaluation Criteria (slide 7) </vt:lpstr>
      <vt:lpstr>Summary of Results Relevant to Evaluation Criteria (slide 7), cont.</vt:lpstr>
      <vt:lpstr>Recommendation</vt:lpstr>
      <vt:lpstr>IMPROVE Back-up/Field Blank Sites decreased to original six sites as of 1/2013 due to budget restrictions</vt:lpstr>
      <vt:lpstr>Current CSN changes due to budget limitations</vt:lpstr>
      <vt:lpstr>Suggestions to IMPROVE/CSN staff for implementing the recommendation</vt:lpstr>
      <vt:lpstr>Suggestions, continued</vt:lpstr>
      <vt:lpstr>Appendix</vt:lpstr>
      <vt:lpstr>Additional Data on IMPROVE back-ups and field blanks</vt:lpstr>
      <vt:lpstr>Additional Data on IMPROVE back-ups and field blanks</vt:lpstr>
      <vt:lpstr>Additional Data on IMPROVE back-ups and field blanks</vt:lpstr>
      <vt:lpstr>Changes to IMPROVE back-ups and field blanks in 2013</vt:lpstr>
    </vt:vector>
  </TitlesOfParts>
  <Company>University of California,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dillner</dc:creator>
  <cp:lastModifiedBy>Ann Dillner</cp:lastModifiedBy>
  <cp:revision>323</cp:revision>
  <cp:lastPrinted>2013-02-20T22:27:26Z</cp:lastPrinted>
  <dcterms:created xsi:type="dcterms:W3CDTF">2010-03-22T21:35:10Z</dcterms:created>
  <dcterms:modified xsi:type="dcterms:W3CDTF">2013-03-26T22:03:23Z</dcterms:modified>
</cp:coreProperties>
</file>