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3" r:id="rId1"/>
  </p:sldMasterIdLst>
  <p:notesMasterIdLst>
    <p:notesMasterId r:id="rId36"/>
  </p:notesMasterIdLst>
  <p:sldIdLst>
    <p:sldId id="256" r:id="rId2"/>
    <p:sldId id="386" r:id="rId3"/>
    <p:sldId id="387" r:id="rId4"/>
    <p:sldId id="368" r:id="rId5"/>
    <p:sldId id="316" r:id="rId6"/>
    <p:sldId id="338" r:id="rId7"/>
    <p:sldId id="279" r:id="rId8"/>
    <p:sldId id="370" r:id="rId9"/>
    <p:sldId id="375" r:id="rId10"/>
    <p:sldId id="372" r:id="rId11"/>
    <p:sldId id="373" r:id="rId12"/>
    <p:sldId id="378" r:id="rId13"/>
    <p:sldId id="374" r:id="rId14"/>
    <p:sldId id="376" r:id="rId15"/>
    <p:sldId id="377" r:id="rId16"/>
    <p:sldId id="327" r:id="rId17"/>
    <p:sldId id="379" r:id="rId18"/>
    <p:sldId id="323" r:id="rId19"/>
    <p:sldId id="380" r:id="rId20"/>
    <p:sldId id="324" r:id="rId21"/>
    <p:sldId id="381" r:id="rId22"/>
    <p:sldId id="382" r:id="rId23"/>
    <p:sldId id="383" r:id="rId24"/>
    <p:sldId id="384" r:id="rId25"/>
    <p:sldId id="391" r:id="rId26"/>
    <p:sldId id="385" r:id="rId27"/>
    <p:sldId id="390" r:id="rId28"/>
    <p:sldId id="388" r:id="rId29"/>
    <p:sldId id="389" r:id="rId30"/>
    <p:sldId id="397" r:id="rId31"/>
    <p:sldId id="392" r:id="rId32"/>
    <p:sldId id="393" r:id="rId33"/>
    <p:sldId id="394" r:id="rId34"/>
    <p:sldId id="395" r:id="rId35"/>
  </p:sldIdLst>
  <p:sldSz cx="9144000" cy="6858000" type="screen4x3"/>
  <p:notesSz cx="7010400"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uck McDade" initials="CM" lastIdx="5" clrIdx="0"/>
  <p:cmAuthor id="1" name="Warren H White" initials="WHW" lastIdx="3" clrIdx="1"/>
  <p:cmAuthor id="2" name="JRICE" initials="JR" lastIdx="15" clrIdx="2"/>
  <p:cmAuthor id="3" name="Ann Dillner" initials="AD" lastIdx="8"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A528"/>
    <a:srgbClr val="AE06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25" autoAdjust="0"/>
    <p:restoredTop sz="89965" autoAdjust="0"/>
  </p:normalViewPr>
  <p:slideViewPr>
    <p:cSldViewPr>
      <p:cViewPr>
        <p:scale>
          <a:sx n="104" d="100"/>
          <a:sy n="104" d="100"/>
        </p:scale>
        <p:origin x="-1980" y="-21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145" cy="461193"/>
          </a:xfrm>
          <a:prstGeom prst="rect">
            <a:avLst/>
          </a:prstGeom>
        </p:spPr>
        <p:txBody>
          <a:bodyPr vert="horz" lIns="87810" tIns="43905" rIns="87810" bIns="43905" rtlCol="0"/>
          <a:lstStyle>
            <a:lvl1pPr algn="l">
              <a:defRPr sz="1200"/>
            </a:lvl1pPr>
          </a:lstStyle>
          <a:p>
            <a:endParaRPr lang="en-US"/>
          </a:p>
        </p:txBody>
      </p:sp>
      <p:sp>
        <p:nvSpPr>
          <p:cNvPr id="3" name="Date Placeholder 2"/>
          <p:cNvSpPr>
            <a:spLocks noGrp="1"/>
          </p:cNvSpPr>
          <p:nvPr>
            <p:ph type="dt" idx="1"/>
          </p:nvPr>
        </p:nvSpPr>
        <p:spPr>
          <a:xfrm>
            <a:off x="3970734" y="0"/>
            <a:ext cx="3038145" cy="461193"/>
          </a:xfrm>
          <a:prstGeom prst="rect">
            <a:avLst/>
          </a:prstGeom>
        </p:spPr>
        <p:txBody>
          <a:bodyPr vert="horz" lIns="87810" tIns="43905" rIns="87810" bIns="43905" rtlCol="0"/>
          <a:lstStyle>
            <a:lvl1pPr algn="r">
              <a:defRPr sz="1200"/>
            </a:lvl1pPr>
          </a:lstStyle>
          <a:p>
            <a:fld id="{6C3754F3-881B-49D6-9606-95908037B6BD}" type="datetimeFigureOut">
              <a:rPr lang="en-US" smtClean="0"/>
              <a:pPr/>
              <a:t>3/26/2013</a:t>
            </a:fld>
            <a:endParaRPr lang="en-US"/>
          </a:p>
        </p:txBody>
      </p:sp>
      <p:sp>
        <p:nvSpPr>
          <p:cNvPr id="4" name="Slide Image Placeholder 3"/>
          <p:cNvSpPr>
            <a:spLocks noGrp="1" noRot="1" noChangeAspect="1"/>
          </p:cNvSpPr>
          <p:nvPr>
            <p:ph type="sldImg" idx="2"/>
          </p:nvPr>
        </p:nvSpPr>
        <p:spPr>
          <a:xfrm>
            <a:off x="1196975" y="693738"/>
            <a:ext cx="4616450" cy="3462337"/>
          </a:xfrm>
          <a:prstGeom prst="rect">
            <a:avLst/>
          </a:prstGeom>
          <a:noFill/>
          <a:ln w="12700">
            <a:solidFill>
              <a:prstClr val="black"/>
            </a:solidFill>
          </a:ln>
        </p:spPr>
        <p:txBody>
          <a:bodyPr vert="horz" lIns="87810" tIns="43905" rIns="87810" bIns="43905" rtlCol="0" anchor="ctr"/>
          <a:lstStyle/>
          <a:p>
            <a:endParaRPr lang="en-US"/>
          </a:p>
        </p:txBody>
      </p:sp>
      <p:sp>
        <p:nvSpPr>
          <p:cNvPr id="5" name="Notes Placeholder 4"/>
          <p:cNvSpPr>
            <a:spLocks noGrp="1"/>
          </p:cNvSpPr>
          <p:nvPr>
            <p:ph type="body" sz="quarter" idx="3"/>
          </p:nvPr>
        </p:nvSpPr>
        <p:spPr>
          <a:xfrm>
            <a:off x="701345" y="4387442"/>
            <a:ext cx="5607711" cy="4155317"/>
          </a:xfrm>
          <a:prstGeom prst="rect">
            <a:avLst/>
          </a:prstGeom>
        </p:spPr>
        <p:txBody>
          <a:bodyPr vert="horz" lIns="87810" tIns="43905" rIns="87810" bIns="4390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3356"/>
            <a:ext cx="3038145" cy="461193"/>
          </a:xfrm>
          <a:prstGeom prst="rect">
            <a:avLst/>
          </a:prstGeom>
        </p:spPr>
        <p:txBody>
          <a:bodyPr vert="horz" lIns="87810" tIns="43905" rIns="87810" bIns="43905" rtlCol="0" anchor="b"/>
          <a:lstStyle>
            <a:lvl1pPr algn="l">
              <a:defRPr sz="1200"/>
            </a:lvl1pPr>
          </a:lstStyle>
          <a:p>
            <a:endParaRPr lang="en-US"/>
          </a:p>
        </p:txBody>
      </p:sp>
      <p:sp>
        <p:nvSpPr>
          <p:cNvPr id="7" name="Slide Number Placeholder 6"/>
          <p:cNvSpPr>
            <a:spLocks noGrp="1"/>
          </p:cNvSpPr>
          <p:nvPr>
            <p:ph type="sldNum" sz="quarter" idx="5"/>
          </p:nvPr>
        </p:nvSpPr>
        <p:spPr>
          <a:xfrm>
            <a:off x="3970734" y="8773356"/>
            <a:ext cx="3038145" cy="461193"/>
          </a:xfrm>
          <a:prstGeom prst="rect">
            <a:avLst/>
          </a:prstGeom>
        </p:spPr>
        <p:txBody>
          <a:bodyPr vert="horz" lIns="87810" tIns="43905" rIns="87810" bIns="43905" rtlCol="0" anchor="b"/>
          <a:lstStyle>
            <a:lvl1pPr algn="r">
              <a:defRPr sz="1200"/>
            </a:lvl1pPr>
          </a:lstStyle>
          <a:p>
            <a:fld id="{C3EC7A01-F622-4B18-A8C1-7E42C9D1181D}" type="slidenum">
              <a:rPr lang="en-US" smtClean="0"/>
              <a:pPr/>
              <a:t>‹#›</a:t>
            </a:fld>
            <a:endParaRPr lang="en-US"/>
          </a:p>
        </p:txBody>
      </p:sp>
    </p:spTree>
    <p:extLst>
      <p:ext uri="{BB962C8B-B14F-4D97-AF65-F5344CB8AC3E}">
        <p14:creationId xmlns:p14="http://schemas.microsoft.com/office/powerpoint/2010/main" val="2418150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C01355-01B3-494F-8022-4808A5C074E8}" type="slidenum">
              <a:rPr lang="en-US"/>
              <a:pPr/>
              <a:t>4</a:t>
            </a:fld>
            <a:endParaRPr 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r>
              <a:rPr lang="en-US" dirty="0"/>
              <a:t>High face velocity affects the artifacts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Note:  Turpin and colleagues in </a:t>
            </a:r>
            <a:r>
              <a:rPr lang="en-US" dirty="0" err="1" smtClean="0"/>
              <a:t>Maimone</a:t>
            </a:r>
            <a:r>
              <a:rPr lang="en-US" dirty="0" smtClean="0"/>
              <a:t> et al., AWMA 61, 2011, argue that using regression is</a:t>
            </a:r>
            <a:r>
              <a:rPr lang="en-US" baseline="0" dirty="0" smtClean="0"/>
              <a:t> not a good method for determining the OC artifact due to possible </a:t>
            </a:r>
            <a:r>
              <a:rPr lang="en-US" baseline="0" dirty="0" err="1" smtClean="0"/>
              <a:t>volitalization</a:t>
            </a:r>
            <a:r>
              <a:rPr lang="en-US" baseline="0" dirty="0" smtClean="0"/>
              <a:t> of OC and nitrate off the </a:t>
            </a:r>
            <a:r>
              <a:rPr lang="en-US" baseline="0" dirty="0" err="1" smtClean="0"/>
              <a:t>teflon</a:t>
            </a:r>
            <a:r>
              <a:rPr lang="en-US" baseline="0" dirty="0" smtClean="0"/>
              <a:t> filter, assumes OC artifact is a constant over all sites/seasons/mass range, OC  is not necessarily proportional to mass (assumes constant % OC).  In our work, we are </a:t>
            </a:r>
            <a:r>
              <a:rPr lang="en-US" b="1" baseline="0" dirty="0" smtClean="0"/>
              <a:t>not</a:t>
            </a:r>
            <a:r>
              <a:rPr lang="en-US" baseline="0" dirty="0" smtClean="0"/>
              <a:t> using regression to determine the artifact but to compare different OC artifact correction methods in a qualitative way. </a:t>
            </a:r>
            <a:endParaRPr lang="en-US" dirty="0" smtClean="0"/>
          </a:p>
          <a:p>
            <a:endParaRPr lang="en-US" dirty="0"/>
          </a:p>
        </p:txBody>
      </p:sp>
      <p:sp>
        <p:nvSpPr>
          <p:cNvPr id="4" name="Slide Number Placeholder 3"/>
          <p:cNvSpPr>
            <a:spLocks noGrp="1"/>
          </p:cNvSpPr>
          <p:nvPr>
            <p:ph type="sldNum" sz="quarter" idx="10"/>
          </p:nvPr>
        </p:nvSpPr>
        <p:spPr/>
        <p:txBody>
          <a:bodyPr/>
          <a:lstStyle/>
          <a:p>
            <a:fld id="{C3EC7A01-F622-4B18-A8C1-7E42C9D1181D}" type="slidenum">
              <a:rPr lang="en-US" smtClean="0"/>
              <a:pPr/>
              <a:t>18</a:t>
            </a:fld>
            <a:endParaRPr lang="en-US"/>
          </a:p>
        </p:txBody>
      </p:sp>
    </p:spTree>
    <p:extLst>
      <p:ext uri="{BB962C8B-B14F-4D97-AF65-F5344CB8AC3E}">
        <p14:creationId xmlns:p14="http://schemas.microsoft.com/office/powerpoint/2010/main" val="3299620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Uncertainty in mass is included in calculation of intercept (White and Macias, On measurement error and the empirical relationship of atmospheric extinction to aerosol composition in the non-urban West, in Transactions</a:t>
            </a:r>
            <a:r>
              <a:rPr lang="en-US" baseline="0" dirty="0" smtClean="0"/>
              <a:t> Visibility Protection, Research and Policy Aspects, ACPA, 1986).  A variance in the mass error of 0.36 </a:t>
            </a:r>
            <a:r>
              <a:rPr lang="en-US" baseline="0" dirty="0" err="1" smtClean="0"/>
              <a:t>ug</a:t>
            </a:r>
            <a:r>
              <a:rPr lang="en-US" baseline="0" dirty="0" smtClean="0"/>
              <a:t>/m3 is used to estimate mass uncertainty.  This value is the middle of the range of uncertainties observed in 2009-2011 collocated data in IMPROVE.   This mass uncertainty does not account for volatile loss of OC or nitrate off of </a:t>
            </a:r>
            <a:r>
              <a:rPr lang="en-US" baseline="0" dirty="0" err="1" smtClean="0"/>
              <a:t>teflon</a:t>
            </a:r>
            <a:r>
              <a:rPr lang="en-US" baseline="0" dirty="0" smtClean="0"/>
              <a:t> filters.</a:t>
            </a:r>
            <a:endParaRPr lang="en-US" dirty="0"/>
          </a:p>
        </p:txBody>
      </p:sp>
      <p:sp>
        <p:nvSpPr>
          <p:cNvPr id="4" name="Slide Number Placeholder 3"/>
          <p:cNvSpPr>
            <a:spLocks noGrp="1"/>
          </p:cNvSpPr>
          <p:nvPr>
            <p:ph type="sldNum" sz="quarter" idx="10"/>
          </p:nvPr>
        </p:nvSpPr>
        <p:spPr/>
        <p:txBody>
          <a:bodyPr/>
          <a:lstStyle/>
          <a:p>
            <a:fld id="{C3EC7A01-F622-4B18-A8C1-7E42C9D1181D}" type="slidenum">
              <a:rPr lang="en-US" smtClean="0"/>
              <a:pPr/>
              <a:t>19</a:t>
            </a:fld>
            <a:endParaRPr lang="en-US"/>
          </a:p>
        </p:txBody>
      </p:sp>
    </p:spTree>
    <p:extLst>
      <p:ext uri="{BB962C8B-B14F-4D97-AF65-F5344CB8AC3E}">
        <p14:creationId xmlns:p14="http://schemas.microsoft.com/office/powerpoint/2010/main" val="3790560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Uncertainty in mass is included in calculation of intercept (White and Macias, On measurement error and the empirical relationship of atmospheric extinction to aerosol composition in the non-urban West, in Transactions</a:t>
            </a:r>
            <a:r>
              <a:rPr lang="en-US" baseline="0" dirty="0" smtClean="0"/>
              <a:t> Visibility Protection, Research and Policy Aspects, ACPA, 1986).  A variance in the mass error of 0.36 </a:t>
            </a:r>
            <a:r>
              <a:rPr lang="en-US" baseline="0" dirty="0" err="1" smtClean="0"/>
              <a:t>ug</a:t>
            </a:r>
            <a:r>
              <a:rPr lang="en-US" baseline="0" dirty="0" smtClean="0"/>
              <a:t>/m3 is used to estimate mass uncertainty.  This value is the same value as used for IMPROVE filters.  This is likely a lower estimate of the variance in mass error for CSN.  Larger estimates of the variance of the mass for CSN produce slightly lower intercepts but they are not close to zero and remain qualitatively the same. This mass uncertainty does not account for volatile loss of OC or nitrate off of </a:t>
            </a:r>
            <a:r>
              <a:rPr lang="en-US" baseline="0" dirty="0" err="1" smtClean="0"/>
              <a:t>teflon</a:t>
            </a:r>
            <a:r>
              <a:rPr lang="en-US" baseline="0" dirty="0" smtClean="0"/>
              <a:t> filters.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3EC7A01-F622-4B18-A8C1-7E42C9D1181D}" type="slidenum">
              <a:rPr lang="en-US" smtClean="0"/>
              <a:pPr/>
              <a:t>21</a:t>
            </a:fld>
            <a:endParaRPr lang="en-US"/>
          </a:p>
        </p:txBody>
      </p:sp>
    </p:spTree>
    <p:extLst>
      <p:ext uri="{BB962C8B-B14F-4D97-AF65-F5344CB8AC3E}">
        <p14:creationId xmlns:p14="http://schemas.microsoft.com/office/powerpoint/2010/main" val="2444560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EC7A01-F622-4B18-A8C1-7E42C9D1181D}" type="slidenum">
              <a:rPr lang="en-US" smtClean="0"/>
              <a:pPr/>
              <a:t>25</a:t>
            </a:fld>
            <a:endParaRPr lang="en-US"/>
          </a:p>
        </p:txBody>
      </p:sp>
    </p:spTree>
    <p:extLst>
      <p:ext uri="{BB962C8B-B14F-4D97-AF65-F5344CB8AC3E}">
        <p14:creationId xmlns:p14="http://schemas.microsoft.com/office/powerpoint/2010/main" val="964208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3EC7A01-F622-4B18-A8C1-7E42C9D1181D}" type="slidenum">
              <a:rPr lang="en-US" smtClean="0"/>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175" y="4267200"/>
            <a:ext cx="9140825" cy="2590800"/>
            <a:chOff x="2" y="2688"/>
            <a:chExt cx="5758" cy="1632"/>
          </a:xfrm>
        </p:grpSpPr>
        <p:sp>
          <p:nvSpPr>
            <p:cNvPr id="5" name="Freeform 3"/>
            <p:cNvSpPr>
              <a:spLocks/>
            </p:cNvSpPr>
            <p:nvPr/>
          </p:nvSpPr>
          <p:spPr bwMode="hidden">
            <a:xfrm>
              <a:off x="2" y="2688"/>
              <a:ext cx="5758" cy="1632"/>
            </a:xfrm>
            <a:custGeom>
              <a:avLst/>
              <a:gdLst>
                <a:gd name="T0" fmla="*/ 5740 w 5740"/>
                <a:gd name="T1" fmla="*/ 4316 h 4316"/>
                <a:gd name="T2" fmla="*/ 0 w 5740"/>
                <a:gd name="T3" fmla="*/ 4316 h 4316"/>
                <a:gd name="T4" fmla="*/ 0 w 5740"/>
                <a:gd name="T5" fmla="*/ 0 h 4316"/>
                <a:gd name="T6" fmla="*/ 5740 w 5740"/>
                <a:gd name="T7" fmla="*/ 0 h 4316"/>
                <a:gd name="T8" fmla="*/ 5740 w 5740"/>
                <a:gd name="T9" fmla="*/ 4316 h 4316"/>
                <a:gd name="T10" fmla="*/ 5740 w 5740"/>
                <a:gd name="T11" fmla="*/ 4316 h 4316"/>
              </a:gdLst>
              <a:ahLst/>
              <a:cxnLst>
                <a:cxn ang="0">
                  <a:pos x="T0" y="T1"/>
                </a:cxn>
                <a:cxn ang="0">
                  <a:pos x="T2" y="T3"/>
                </a:cxn>
                <a:cxn ang="0">
                  <a:pos x="T4" y="T5"/>
                </a:cxn>
                <a:cxn ang="0">
                  <a:pos x="T6" y="T7"/>
                </a:cxn>
                <a:cxn ang="0">
                  <a:pos x="T8" y="T9"/>
                </a:cxn>
                <a:cxn ang="0">
                  <a:pos x="T10" y="T11"/>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a:noFill/>
            </a:ln>
            <a:extLst/>
          </p:spPr>
          <p:txBody>
            <a:bodyPr/>
            <a:lstStyle/>
            <a:p>
              <a:pPr eaLnBrk="0" hangingPunct="0">
                <a:defRPr/>
              </a:pPr>
              <a:endParaRPr lang="en-US"/>
            </a:p>
          </p:txBody>
        </p:sp>
        <p:grpSp>
          <p:nvGrpSpPr>
            <p:cNvPr id="6" name="Group 4"/>
            <p:cNvGrpSpPr>
              <a:grpSpLocks/>
            </p:cNvGrpSpPr>
            <p:nvPr userDrawn="1"/>
          </p:nvGrpSpPr>
          <p:grpSpPr bwMode="auto">
            <a:xfrm>
              <a:off x="3528" y="3715"/>
              <a:ext cx="792" cy="521"/>
              <a:chOff x="3527" y="3715"/>
              <a:chExt cx="792" cy="521"/>
            </a:xfrm>
          </p:grpSpPr>
          <p:sp>
            <p:nvSpPr>
              <p:cNvPr id="57" name="Oval 5"/>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p:spPr>
            <p:txBody>
              <a:bodyPr/>
              <a:lstStyle/>
              <a:p>
                <a:pPr eaLnBrk="0" hangingPunct="0">
                  <a:defRPr/>
                </a:pPr>
                <a:endParaRPr lang="en-US"/>
              </a:p>
            </p:txBody>
          </p:sp>
          <p:sp>
            <p:nvSpPr>
              <p:cNvPr id="58" name="Oval 6"/>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p:spPr>
            <p:txBody>
              <a:bodyPr/>
              <a:lstStyle/>
              <a:p>
                <a:pPr eaLnBrk="0" hangingPunct="0">
                  <a:defRPr/>
                </a:pPr>
                <a:endParaRPr lang="en-US"/>
              </a:p>
            </p:txBody>
          </p:sp>
          <p:sp>
            <p:nvSpPr>
              <p:cNvPr id="59" name="Oval 7"/>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hangingPunct="0">
                  <a:defRPr/>
                </a:pPr>
                <a:endParaRPr lang="en-US"/>
              </a:p>
            </p:txBody>
          </p:sp>
          <p:sp>
            <p:nvSpPr>
              <p:cNvPr id="60" name="Oval 8"/>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p:spPr>
            <p:txBody>
              <a:bodyPr/>
              <a:lstStyle/>
              <a:p>
                <a:pPr eaLnBrk="0" hangingPunct="0">
                  <a:defRPr/>
                </a:pPr>
                <a:endParaRPr lang="en-US"/>
              </a:p>
            </p:txBody>
          </p:sp>
          <p:sp>
            <p:nvSpPr>
              <p:cNvPr id="61" name="Oval 9"/>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hangingPunct="0">
                  <a:defRPr/>
                </a:pPr>
                <a:endParaRPr lang="en-US"/>
              </a:p>
            </p:txBody>
          </p:sp>
          <p:sp>
            <p:nvSpPr>
              <p:cNvPr id="62" name="Freeform 10"/>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p:spPr>
            <p:txBody>
              <a:bodyPr/>
              <a:lstStyle/>
              <a:p>
                <a:pPr eaLnBrk="0" hangingPunct="0">
                  <a:defRPr/>
                </a:pPr>
                <a:endParaRPr lang="en-US"/>
              </a:p>
            </p:txBody>
          </p:sp>
          <p:sp>
            <p:nvSpPr>
              <p:cNvPr id="63" name="Freeform 11"/>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p:spPr>
            <p:txBody>
              <a:bodyPr/>
              <a:lstStyle/>
              <a:p>
                <a:pPr eaLnBrk="0" hangingPunct="0">
                  <a:defRPr/>
                </a:pPr>
                <a:endParaRPr lang="en-US"/>
              </a:p>
            </p:txBody>
          </p:sp>
          <p:sp>
            <p:nvSpPr>
              <p:cNvPr id="64" name="Freeform 12"/>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hangingPunct="0">
                  <a:defRPr/>
                </a:pPr>
                <a:endParaRPr lang="en-US"/>
              </a:p>
            </p:txBody>
          </p:sp>
          <p:sp>
            <p:nvSpPr>
              <p:cNvPr id="65" name="Freeform 13"/>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p:spPr>
            <p:txBody>
              <a:bodyPr/>
              <a:lstStyle/>
              <a:p>
                <a:pPr eaLnBrk="0" hangingPunct="0">
                  <a:defRPr/>
                </a:pPr>
                <a:endParaRPr lang="en-US"/>
              </a:p>
            </p:txBody>
          </p:sp>
          <p:sp>
            <p:nvSpPr>
              <p:cNvPr id="66" name="Freeform 14"/>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p:spPr>
            <p:txBody>
              <a:bodyPr/>
              <a:lstStyle/>
              <a:p>
                <a:pPr eaLnBrk="0" hangingPunct="0">
                  <a:defRPr/>
                </a:pPr>
                <a:endParaRPr lang="en-US"/>
              </a:p>
            </p:txBody>
          </p:sp>
          <p:sp>
            <p:nvSpPr>
              <p:cNvPr id="67" name="Oval 15"/>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p:spPr>
            <p:txBody>
              <a:bodyPr/>
              <a:lstStyle/>
              <a:p>
                <a:pPr eaLnBrk="0" hangingPunct="0">
                  <a:defRPr/>
                </a:pPr>
                <a:endParaRPr lang="en-US"/>
              </a:p>
            </p:txBody>
          </p:sp>
        </p:grpSp>
        <p:grpSp>
          <p:nvGrpSpPr>
            <p:cNvPr id="7" name="Group 16"/>
            <p:cNvGrpSpPr>
              <a:grpSpLocks/>
            </p:cNvGrpSpPr>
            <p:nvPr userDrawn="1"/>
          </p:nvGrpSpPr>
          <p:grpSpPr bwMode="auto">
            <a:xfrm>
              <a:off x="1776" y="3631"/>
              <a:ext cx="1626" cy="683"/>
              <a:chOff x="1776" y="3631"/>
              <a:chExt cx="1626" cy="683"/>
            </a:xfrm>
          </p:grpSpPr>
          <p:sp>
            <p:nvSpPr>
              <p:cNvPr id="39" name="Oval 17"/>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p:spPr>
            <p:txBody>
              <a:bodyPr/>
              <a:lstStyle/>
              <a:p>
                <a:pPr eaLnBrk="0" hangingPunct="0">
                  <a:defRPr/>
                </a:pPr>
                <a:endParaRPr lang="en-US"/>
              </a:p>
            </p:txBody>
          </p:sp>
          <p:sp>
            <p:nvSpPr>
              <p:cNvPr id="40" name="Oval 18"/>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p:spPr>
            <p:txBody>
              <a:bodyPr/>
              <a:lstStyle/>
              <a:p>
                <a:pPr eaLnBrk="0" hangingPunct="0">
                  <a:defRPr/>
                </a:pPr>
                <a:endParaRPr lang="en-US"/>
              </a:p>
            </p:txBody>
          </p:sp>
          <p:sp>
            <p:nvSpPr>
              <p:cNvPr id="41" name="Oval 19"/>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p:spPr>
            <p:txBody>
              <a:bodyPr/>
              <a:lstStyle/>
              <a:p>
                <a:pPr eaLnBrk="0" hangingPunct="0">
                  <a:defRPr/>
                </a:pPr>
                <a:endParaRPr lang="en-US"/>
              </a:p>
            </p:txBody>
          </p:sp>
          <p:sp>
            <p:nvSpPr>
              <p:cNvPr id="42" name="Oval 20"/>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p:spPr>
            <p:txBody>
              <a:bodyPr/>
              <a:lstStyle/>
              <a:p>
                <a:pPr eaLnBrk="0" hangingPunct="0">
                  <a:defRPr/>
                </a:pPr>
                <a:endParaRPr lang="en-US"/>
              </a:p>
            </p:txBody>
          </p:sp>
          <p:sp>
            <p:nvSpPr>
              <p:cNvPr id="43" name="Oval 21"/>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p:spPr>
            <p:txBody>
              <a:bodyPr/>
              <a:lstStyle/>
              <a:p>
                <a:pPr eaLnBrk="0" hangingPunct="0">
                  <a:defRPr/>
                </a:pPr>
                <a:endParaRPr lang="en-US"/>
              </a:p>
            </p:txBody>
          </p:sp>
          <p:sp>
            <p:nvSpPr>
              <p:cNvPr id="44" name="Oval 22"/>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p:spPr>
            <p:txBody>
              <a:bodyPr/>
              <a:lstStyle/>
              <a:p>
                <a:pPr eaLnBrk="0" hangingPunct="0">
                  <a:defRPr/>
                </a:pPr>
                <a:endParaRPr lang="en-US"/>
              </a:p>
            </p:txBody>
          </p:sp>
          <p:sp>
            <p:nvSpPr>
              <p:cNvPr id="45" name="Oval 23"/>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p:spPr>
            <p:txBody>
              <a:bodyPr/>
              <a:lstStyle/>
              <a:p>
                <a:pPr eaLnBrk="0" hangingPunct="0">
                  <a:defRPr/>
                </a:pPr>
                <a:endParaRPr lang="en-US"/>
              </a:p>
            </p:txBody>
          </p:sp>
          <p:sp>
            <p:nvSpPr>
              <p:cNvPr id="46" name="Oval 24"/>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p:spPr>
            <p:txBody>
              <a:bodyPr/>
              <a:lstStyle/>
              <a:p>
                <a:pPr eaLnBrk="0" hangingPunct="0">
                  <a:defRPr/>
                </a:pPr>
                <a:endParaRPr lang="en-US"/>
              </a:p>
            </p:txBody>
          </p:sp>
          <p:sp>
            <p:nvSpPr>
              <p:cNvPr id="47" name="Freeform 25"/>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p:spPr>
            <p:txBody>
              <a:bodyPr/>
              <a:lstStyle/>
              <a:p>
                <a:pPr eaLnBrk="0" hangingPunct="0">
                  <a:defRPr/>
                </a:pPr>
                <a:endParaRPr lang="en-US"/>
              </a:p>
            </p:txBody>
          </p:sp>
          <p:sp>
            <p:nvSpPr>
              <p:cNvPr id="48" name="Freeform 26"/>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p:spPr>
            <p:txBody>
              <a:bodyPr/>
              <a:lstStyle/>
              <a:p>
                <a:pPr eaLnBrk="0" hangingPunct="0">
                  <a:defRPr/>
                </a:pPr>
                <a:endParaRPr lang="en-US"/>
              </a:p>
            </p:txBody>
          </p:sp>
          <p:sp>
            <p:nvSpPr>
              <p:cNvPr id="49" name="Freeform 27"/>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p:spPr>
            <p:txBody>
              <a:bodyPr/>
              <a:lstStyle/>
              <a:p>
                <a:pPr eaLnBrk="0" hangingPunct="0">
                  <a:defRPr/>
                </a:pPr>
                <a:endParaRPr lang="en-US"/>
              </a:p>
            </p:txBody>
          </p:sp>
          <p:sp>
            <p:nvSpPr>
              <p:cNvPr id="50" name="Freeform 28"/>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p:spPr>
            <p:txBody>
              <a:bodyPr/>
              <a:lstStyle/>
              <a:p>
                <a:pPr eaLnBrk="0" hangingPunct="0">
                  <a:defRPr/>
                </a:pPr>
                <a:endParaRPr lang="en-US"/>
              </a:p>
            </p:txBody>
          </p:sp>
          <p:sp>
            <p:nvSpPr>
              <p:cNvPr id="51" name="Freeform 29"/>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a:noFill/>
              </a:ln>
              <a:extLst/>
            </p:spPr>
            <p:txBody>
              <a:bodyPr/>
              <a:lstStyle/>
              <a:p>
                <a:pPr eaLnBrk="0" hangingPunct="0">
                  <a:defRPr/>
                </a:pPr>
                <a:endParaRPr lang="en-US"/>
              </a:p>
            </p:txBody>
          </p:sp>
          <p:sp>
            <p:nvSpPr>
              <p:cNvPr id="52" name="Freeform 30"/>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a:noFill/>
              </a:ln>
              <a:extLst/>
            </p:spPr>
            <p:txBody>
              <a:bodyPr/>
              <a:lstStyle/>
              <a:p>
                <a:pPr eaLnBrk="0" hangingPunct="0">
                  <a:defRPr/>
                </a:pPr>
                <a:endParaRPr lang="en-US"/>
              </a:p>
            </p:txBody>
          </p:sp>
          <p:sp>
            <p:nvSpPr>
              <p:cNvPr id="53" name="Freeform 31"/>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hangingPunct="0">
                  <a:defRPr/>
                </a:pPr>
                <a:endParaRPr lang="en-US"/>
              </a:p>
            </p:txBody>
          </p:sp>
          <p:sp>
            <p:nvSpPr>
              <p:cNvPr id="54" name="Freeform 32"/>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hangingPunct="0">
                  <a:defRPr/>
                </a:pPr>
                <a:endParaRPr lang="en-US"/>
              </a:p>
            </p:txBody>
          </p:sp>
          <p:sp>
            <p:nvSpPr>
              <p:cNvPr id="55" name="Freeform 33"/>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hangingPunct="0">
                  <a:defRPr/>
                </a:pPr>
                <a:endParaRPr lang="en-US"/>
              </a:p>
            </p:txBody>
          </p:sp>
          <p:sp>
            <p:nvSpPr>
              <p:cNvPr id="56" name="Freeform 34"/>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a:noFill/>
              </a:ln>
              <a:extLst/>
            </p:spPr>
            <p:txBody>
              <a:bodyPr/>
              <a:lstStyle/>
              <a:p>
                <a:pPr eaLnBrk="0" hangingPunct="0">
                  <a:defRPr/>
                </a:pPr>
                <a:endParaRPr lang="en-US"/>
              </a:p>
            </p:txBody>
          </p:sp>
        </p:grpSp>
        <p:grpSp>
          <p:nvGrpSpPr>
            <p:cNvPr id="8" name="Group 35"/>
            <p:cNvGrpSpPr>
              <a:grpSpLocks/>
            </p:cNvGrpSpPr>
            <p:nvPr userDrawn="1"/>
          </p:nvGrpSpPr>
          <p:grpSpPr bwMode="auto">
            <a:xfrm>
              <a:off x="4128" y="3360"/>
              <a:ext cx="1351" cy="821"/>
              <a:chOff x="4128" y="3360"/>
              <a:chExt cx="1351" cy="821"/>
            </a:xfrm>
          </p:grpSpPr>
          <p:sp>
            <p:nvSpPr>
              <p:cNvPr id="22" name="Freeform 36"/>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hangingPunct="0">
                  <a:defRPr/>
                </a:pPr>
                <a:endParaRPr lang="en-US"/>
              </a:p>
            </p:txBody>
          </p:sp>
          <p:sp>
            <p:nvSpPr>
              <p:cNvPr id="23" name="Freeform 37"/>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hangingPunct="0">
                  <a:defRPr/>
                </a:pPr>
                <a:endParaRPr lang="en-US"/>
              </a:p>
            </p:txBody>
          </p:sp>
          <p:sp>
            <p:nvSpPr>
              <p:cNvPr id="24" name="Freeform 38"/>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p:spPr>
            <p:txBody>
              <a:bodyPr/>
              <a:lstStyle/>
              <a:p>
                <a:pPr eaLnBrk="0" hangingPunct="0">
                  <a:defRPr/>
                </a:pPr>
                <a:endParaRPr lang="en-US"/>
              </a:p>
            </p:txBody>
          </p:sp>
          <p:sp>
            <p:nvSpPr>
              <p:cNvPr id="25" name="Freeform 39"/>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hangingPunct="0">
                  <a:defRPr/>
                </a:pPr>
                <a:endParaRPr lang="en-US"/>
              </a:p>
            </p:txBody>
          </p:sp>
          <p:sp>
            <p:nvSpPr>
              <p:cNvPr id="26" name="Freeform 40"/>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hangingPunct="0">
                  <a:defRPr/>
                </a:pPr>
                <a:endParaRPr lang="en-US"/>
              </a:p>
            </p:txBody>
          </p:sp>
          <p:sp>
            <p:nvSpPr>
              <p:cNvPr id="27" name="Freeform 41"/>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hangingPunct="0">
                  <a:defRPr/>
                </a:pPr>
                <a:endParaRPr lang="en-US"/>
              </a:p>
            </p:txBody>
          </p:sp>
          <p:sp>
            <p:nvSpPr>
              <p:cNvPr id="28" name="Freeform 42"/>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hangingPunct="0">
                  <a:defRPr/>
                </a:pPr>
                <a:endParaRPr lang="en-US"/>
              </a:p>
            </p:txBody>
          </p:sp>
          <p:sp>
            <p:nvSpPr>
              <p:cNvPr id="29" name="Freeform 43"/>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a:noFill/>
              </a:ln>
              <a:extLst/>
            </p:spPr>
            <p:txBody>
              <a:bodyPr/>
              <a:lstStyle/>
              <a:p>
                <a:pPr eaLnBrk="0" hangingPunct="0">
                  <a:defRPr/>
                </a:pPr>
                <a:endParaRPr lang="en-US"/>
              </a:p>
            </p:txBody>
          </p:sp>
          <p:sp>
            <p:nvSpPr>
              <p:cNvPr id="30" name="Freeform 44"/>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p:spPr>
            <p:txBody>
              <a:bodyPr/>
              <a:lstStyle/>
              <a:p>
                <a:pPr eaLnBrk="0" hangingPunct="0">
                  <a:defRPr/>
                </a:pPr>
                <a:endParaRPr lang="en-US"/>
              </a:p>
            </p:txBody>
          </p:sp>
          <p:sp>
            <p:nvSpPr>
              <p:cNvPr id="31" name="Freeform 45"/>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hangingPunct="0">
                  <a:defRPr/>
                </a:pPr>
                <a:endParaRPr lang="en-US"/>
              </a:p>
            </p:txBody>
          </p:sp>
          <p:sp>
            <p:nvSpPr>
              <p:cNvPr id="32" name="Freeform 46"/>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hangingPunct="0">
                  <a:defRPr/>
                </a:pPr>
                <a:endParaRPr lang="en-US"/>
              </a:p>
            </p:txBody>
          </p:sp>
          <p:sp>
            <p:nvSpPr>
              <p:cNvPr id="33" name="Oval 47"/>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p:spPr>
            <p:txBody>
              <a:bodyPr/>
              <a:lstStyle/>
              <a:p>
                <a:pPr eaLnBrk="0" hangingPunct="0">
                  <a:defRPr/>
                </a:pPr>
                <a:endParaRPr lang="en-US"/>
              </a:p>
            </p:txBody>
          </p:sp>
          <p:sp>
            <p:nvSpPr>
              <p:cNvPr id="34" name="Oval 48"/>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p:spPr>
            <p:txBody>
              <a:bodyPr/>
              <a:lstStyle/>
              <a:p>
                <a:pPr eaLnBrk="0" hangingPunct="0">
                  <a:defRPr/>
                </a:pPr>
                <a:endParaRPr lang="en-US"/>
              </a:p>
            </p:txBody>
          </p:sp>
          <p:sp>
            <p:nvSpPr>
              <p:cNvPr id="35" name="Oval 49"/>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hangingPunct="0">
                  <a:defRPr/>
                </a:pPr>
                <a:endParaRPr lang="en-US"/>
              </a:p>
            </p:txBody>
          </p:sp>
          <p:sp>
            <p:nvSpPr>
              <p:cNvPr id="36" name="Oval 50"/>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p:spPr>
            <p:txBody>
              <a:bodyPr/>
              <a:lstStyle/>
              <a:p>
                <a:pPr eaLnBrk="0" hangingPunct="0">
                  <a:defRPr/>
                </a:pPr>
                <a:endParaRPr lang="en-US"/>
              </a:p>
            </p:txBody>
          </p:sp>
          <p:sp>
            <p:nvSpPr>
              <p:cNvPr id="37" name="Oval 51"/>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hangingPunct="0">
                  <a:defRPr/>
                </a:pPr>
                <a:endParaRPr lang="en-US"/>
              </a:p>
            </p:txBody>
          </p:sp>
          <p:sp>
            <p:nvSpPr>
              <p:cNvPr id="38" name="Oval 52"/>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p:spPr>
            <p:txBody>
              <a:bodyPr/>
              <a:lstStyle/>
              <a:p>
                <a:pPr eaLnBrk="0" hangingPunct="0">
                  <a:defRPr/>
                </a:pPr>
                <a:endParaRPr lang="en-US"/>
              </a:p>
            </p:txBody>
          </p:sp>
        </p:grpSp>
        <p:grpSp>
          <p:nvGrpSpPr>
            <p:cNvPr id="9" name="Group 53"/>
            <p:cNvGrpSpPr>
              <a:grpSpLocks/>
            </p:cNvGrpSpPr>
            <p:nvPr userDrawn="1"/>
          </p:nvGrpSpPr>
          <p:grpSpPr bwMode="auto">
            <a:xfrm>
              <a:off x="5280" y="3024"/>
              <a:ext cx="425" cy="258"/>
              <a:chOff x="5280" y="3024"/>
              <a:chExt cx="425" cy="258"/>
            </a:xfrm>
          </p:grpSpPr>
          <p:sp>
            <p:nvSpPr>
              <p:cNvPr id="10" name="Freeform 54"/>
              <p:cNvSpPr>
                <a:spLocks/>
              </p:cNvSpPr>
              <p:nvPr/>
            </p:nvSpPr>
            <p:spPr bwMode="hidden">
              <a:xfrm>
                <a:off x="5280" y="3186"/>
                <a:ext cx="383" cy="96"/>
              </a:xfrm>
              <a:custGeom>
                <a:avLst/>
                <a:gdLst>
                  <a:gd name="T0" fmla="*/ 209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09 w 382"/>
                  <a:gd name="T19" fmla="*/ 96 h 96"/>
                  <a:gd name="T20" fmla="*/ 263 w 382"/>
                  <a:gd name="T21" fmla="*/ 90 h 96"/>
                  <a:gd name="T22" fmla="*/ 311 w 382"/>
                  <a:gd name="T23" fmla="*/ 84 h 96"/>
                  <a:gd name="T24" fmla="*/ 352 w 382"/>
                  <a:gd name="T25" fmla="*/ 66 h 96"/>
                  <a:gd name="T26" fmla="*/ 382 w 382"/>
                  <a:gd name="T27" fmla="*/ 42 h 96"/>
                  <a:gd name="T28" fmla="*/ 376 w 382"/>
                  <a:gd name="T29" fmla="*/ 42 h 96"/>
                  <a:gd name="T30" fmla="*/ 346 w 382"/>
                  <a:gd name="T31" fmla="*/ 66 h 96"/>
                  <a:gd name="T32" fmla="*/ 305 w 382"/>
                  <a:gd name="T33" fmla="*/ 78 h 96"/>
                  <a:gd name="T34" fmla="*/ 263 w 382"/>
                  <a:gd name="T35" fmla="*/ 90 h 96"/>
                  <a:gd name="T36" fmla="*/ 209 w 382"/>
                  <a:gd name="T37" fmla="*/ 96 h 96"/>
                  <a:gd name="T38" fmla="*/ 209 w 38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a:noFill/>
              </a:ln>
              <a:extLst/>
            </p:spPr>
            <p:txBody>
              <a:bodyPr/>
              <a:lstStyle/>
              <a:p>
                <a:pPr eaLnBrk="0" hangingPunct="0">
                  <a:defRPr/>
                </a:pPr>
                <a:endParaRPr lang="en-US"/>
              </a:p>
            </p:txBody>
          </p:sp>
          <p:sp>
            <p:nvSpPr>
              <p:cNvPr id="11" name="Freeform 55"/>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a:noFill/>
              </a:ln>
              <a:extLst/>
            </p:spPr>
            <p:txBody>
              <a:bodyPr/>
              <a:lstStyle/>
              <a:p>
                <a:pPr eaLnBrk="0" hangingPunct="0">
                  <a:defRPr/>
                </a:pPr>
                <a:endParaRPr lang="en-US"/>
              </a:p>
            </p:txBody>
          </p:sp>
          <p:sp>
            <p:nvSpPr>
              <p:cNvPr id="12" name="Freeform 56"/>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a:noFill/>
              </a:ln>
              <a:extLst/>
            </p:spPr>
            <p:txBody>
              <a:bodyPr/>
              <a:lstStyle/>
              <a:p>
                <a:pPr eaLnBrk="0" hangingPunct="0">
                  <a:defRPr/>
                </a:pPr>
                <a:endParaRPr lang="en-US"/>
              </a:p>
            </p:txBody>
          </p:sp>
          <p:sp>
            <p:nvSpPr>
              <p:cNvPr id="13" name="Freeform 57"/>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a:noFill/>
              </a:ln>
              <a:extLst/>
            </p:spPr>
            <p:txBody>
              <a:bodyPr/>
              <a:lstStyle/>
              <a:p>
                <a:pPr eaLnBrk="0" hangingPunct="0">
                  <a:defRPr/>
                </a:pPr>
                <a:endParaRPr lang="en-US"/>
              </a:p>
            </p:txBody>
          </p:sp>
          <p:sp>
            <p:nvSpPr>
              <p:cNvPr id="14" name="Freeform 58"/>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a:noFill/>
              </a:ln>
              <a:extLst/>
            </p:spPr>
            <p:txBody>
              <a:bodyPr/>
              <a:lstStyle/>
              <a:p>
                <a:pPr eaLnBrk="0" hangingPunct="0">
                  <a:defRPr/>
                </a:pPr>
                <a:endParaRPr lang="en-US"/>
              </a:p>
            </p:txBody>
          </p:sp>
          <p:sp>
            <p:nvSpPr>
              <p:cNvPr id="15" name="Freeform 59"/>
              <p:cNvSpPr>
                <a:spLocks/>
              </p:cNvSpPr>
              <p:nvPr/>
            </p:nvSpPr>
            <p:spPr bwMode="hidden">
              <a:xfrm>
                <a:off x="5489" y="3042"/>
                <a:ext cx="186" cy="210"/>
              </a:xfrm>
              <a:custGeom>
                <a:avLst/>
                <a:gdLst>
                  <a:gd name="T0" fmla="*/ 0 w 185"/>
                  <a:gd name="T1" fmla="*/ 6 h 210"/>
                  <a:gd name="T2" fmla="*/ 66 w 185"/>
                  <a:gd name="T3" fmla="*/ 12 h 210"/>
                  <a:gd name="T4" fmla="*/ 119 w 185"/>
                  <a:gd name="T5" fmla="*/ 36 h 210"/>
                  <a:gd name="T6" fmla="*/ 155 w 185"/>
                  <a:gd name="T7" fmla="*/ 72 h 210"/>
                  <a:gd name="T8" fmla="*/ 161 w 185"/>
                  <a:gd name="T9" fmla="*/ 90 h 210"/>
                  <a:gd name="T10" fmla="*/ 167 w 185"/>
                  <a:gd name="T11" fmla="*/ 114 h 210"/>
                  <a:gd name="T12" fmla="*/ 161 w 185"/>
                  <a:gd name="T13" fmla="*/ 138 h 210"/>
                  <a:gd name="T14" fmla="*/ 149 w 185"/>
                  <a:gd name="T15" fmla="*/ 162 h 210"/>
                  <a:gd name="T16" fmla="*/ 119 w 185"/>
                  <a:gd name="T17" fmla="*/ 180 h 210"/>
                  <a:gd name="T18" fmla="*/ 90 w 185"/>
                  <a:gd name="T19" fmla="*/ 198 h 210"/>
                  <a:gd name="T20" fmla="*/ 96 w 185"/>
                  <a:gd name="T21" fmla="*/ 210 h 210"/>
                  <a:gd name="T22" fmla="*/ 131 w 185"/>
                  <a:gd name="T23" fmla="*/ 192 h 210"/>
                  <a:gd name="T24" fmla="*/ 161 w 185"/>
                  <a:gd name="T25" fmla="*/ 168 h 210"/>
                  <a:gd name="T26" fmla="*/ 179 w 185"/>
                  <a:gd name="T27" fmla="*/ 144 h 210"/>
                  <a:gd name="T28" fmla="*/ 185 w 185"/>
                  <a:gd name="T29" fmla="*/ 114 h 210"/>
                  <a:gd name="T30" fmla="*/ 179 w 185"/>
                  <a:gd name="T31" fmla="*/ 90 h 210"/>
                  <a:gd name="T32" fmla="*/ 173 w 185"/>
                  <a:gd name="T33" fmla="*/ 66 h 210"/>
                  <a:gd name="T34" fmla="*/ 155 w 185"/>
                  <a:gd name="T35" fmla="*/ 48 h 210"/>
                  <a:gd name="T36" fmla="*/ 131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a:noFill/>
              </a:ln>
              <a:extLst/>
            </p:spPr>
            <p:txBody>
              <a:bodyPr/>
              <a:lstStyle/>
              <a:p>
                <a:pPr eaLnBrk="0" hangingPunct="0">
                  <a:defRPr/>
                </a:pPr>
                <a:endParaRPr lang="en-US"/>
              </a:p>
            </p:txBody>
          </p:sp>
          <p:sp>
            <p:nvSpPr>
              <p:cNvPr id="16" name="Freeform 60"/>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a:noFill/>
              </a:ln>
              <a:extLst/>
            </p:spPr>
            <p:txBody>
              <a:bodyPr/>
              <a:lstStyle/>
              <a:p>
                <a:pPr eaLnBrk="0" hangingPunct="0">
                  <a:defRPr/>
                </a:pPr>
                <a:endParaRPr lang="en-US"/>
              </a:p>
            </p:txBody>
          </p:sp>
          <p:grpSp>
            <p:nvGrpSpPr>
              <p:cNvPr id="17" name="Group 61"/>
              <p:cNvGrpSpPr>
                <a:grpSpLocks/>
              </p:cNvGrpSpPr>
              <p:nvPr/>
            </p:nvGrpSpPr>
            <p:grpSpPr bwMode="auto">
              <a:xfrm>
                <a:off x="5381" y="3085"/>
                <a:ext cx="227" cy="132"/>
                <a:chOff x="5381" y="3085"/>
                <a:chExt cx="227" cy="132"/>
              </a:xfrm>
            </p:grpSpPr>
            <p:sp>
              <p:nvSpPr>
                <p:cNvPr id="18" name="Oval 62"/>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ffectLst/>
                <a:extLst/>
              </p:spPr>
              <p:txBody>
                <a:bodyPr/>
                <a:lstStyle/>
                <a:p>
                  <a:pPr eaLnBrk="0" hangingPunct="0">
                    <a:defRPr/>
                  </a:pPr>
                  <a:endParaRPr lang="en-US"/>
                </a:p>
              </p:txBody>
            </p:sp>
            <p:sp>
              <p:nvSpPr>
                <p:cNvPr id="19" name="Oval 63"/>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ffectLst/>
                <a:extLst/>
              </p:spPr>
              <p:txBody>
                <a:bodyPr/>
                <a:lstStyle/>
                <a:p>
                  <a:pPr eaLnBrk="0" hangingPunct="0">
                    <a:defRPr/>
                  </a:pPr>
                  <a:endParaRPr lang="en-US"/>
                </a:p>
              </p:txBody>
            </p:sp>
            <p:sp>
              <p:nvSpPr>
                <p:cNvPr id="20" name="Oval 64"/>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ffectLst/>
                <a:extLst/>
              </p:spPr>
              <p:txBody>
                <a:bodyPr/>
                <a:lstStyle/>
                <a:p>
                  <a:pPr eaLnBrk="0" hangingPunct="0">
                    <a:defRPr/>
                  </a:pPr>
                  <a:endParaRPr lang="en-US"/>
                </a:p>
              </p:txBody>
            </p:sp>
            <p:sp>
              <p:nvSpPr>
                <p:cNvPr id="21" name="Oval 65"/>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ffectLst/>
                <a:extLst/>
              </p:spPr>
              <p:txBody>
                <a:bodyPr/>
                <a:lstStyle/>
                <a:p>
                  <a:pPr eaLnBrk="0" hangingPunct="0">
                    <a:defRPr/>
                  </a:pPr>
                  <a:endParaRPr lang="en-US"/>
                </a:p>
              </p:txBody>
            </p:sp>
          </p:grpSp>
        </p:grpSp>
      </p:grpSp>
      <p:sp>
        <p:nvSpPr>
          <p:cNvPr id="20546" name="Rectangle 66"/>
          <p:cNvSpPr>
            <a:spLocks noGrp="1" noChangeArrowheads="1"/>
          </p:cNvSpPr>
          <p:nvPr>
            <p:ph type="ctrTitle" sz="quarter"/>
          </p:nvPr>
        </p:nvSpPr>
        <p:spPr>
          <a:xfrm>
            <a:off x="685800" y="1692275"/>
            <a:ext cx="7772400" cy="1736725"/>
          </a:xfrm>
        </p:spPr>
        <p:txBody>
          <a:bodyPr anchor="b"/>
          <a:lstStyle>
            <a:lvl1pPr>
              <a:defRPr sz="5400"/>
            </a:lvl1pPr>
          </a:lstStyle>
          <a:p>
            <a:pPr lvl="0"/>
            <a:r>
              <a:rPr lang="en-US" noProof="0" smtClean="0"/>
              <a:t>Click to edit Master title style</a:t>
            </a:r>
          </a:p>
        </p:txBody>
      </p:sp>
      <p:sp>
        <p:nvSpPr>
          <p:cNvPr id="20547" name="Rectangle 6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noProof="0" smtClean="0"/>
              <a:t>Click to edit Master subtitle style</a:t>
            </a:r>
          </a:p>
        </p:txBody>
      </p:sp>
      <p:sp>
        <p:nvSpPr>
          <p:cNvPr id="68" name="Rectangle 68"/>
          <p:cNvSpPr>
            <a:spLocks noGrp="1" noChangeArrowheads="1"/>
          </p:cNvSpPr>
          <p:nvPr>
            <p:ph type="dt" sz="quarter" idx="10"/>
          </p:nvPr>
        </p:nvSpPr>
        <p:spPr>
          <a:xfrm>
            <a:off x="457200" y="6248400"/>
            <a:ext cx="2133600" cy="457200"/>
          </a:xfrm>
        </p:spPr>
        <p:txBody>
          <a:bodyPr/>
          <a:lstStyle>
            <a:lvl1pPr>
              <a:defRPr/>
            </a:lvl1pPr>
          </a:lstStyle>
          <a:p>
            <a:pPr>
              <a:defRPr/>
            </a:pPr>
            <a:endParaRPr lang="en-US"/>
          </a:p>
        </p:txBody>
      </p:sp>
      <p:sp>
        <p:nvSpPr>
          <p:cNvPr id="69" name="Rectangle 69"/>
          <p:cNvSpPr>
            <a:spLocks noGrp="1" noChangeArrowheads="1"/>
          </p:cNvSpPr>
          <p:nvPr>
            <p:ph type="ftr" sz="quarter" idx="11"/>
          </p:nvPr>
        </p:nvSpPr>
        <p:spPr>
          <a:xfrm>
            <a:off x="3124200" y="6248400"/>
            <a:ext cx="2895600" cy="457200"/>
          </a:xfrm>
        </p:spPr>
        <p:txBody>
          <a:bodyPr/>
          <a:lstStyle>
            <a:lvl1pPr>
              <a:defRPr/>
            </a:lvl1pPr>
          </a:lstStyle>
          <a:p>
            <a:pPr>
              <a:defRPr/>
            </a:pPr>
            <a:endParaRPr lang="en-US"/>
          </a:p>
        </p:txBody>
      </p:sp>
      <p:sp>
        <p:nvSpPr>
          <p:cNvPr id="70" name="Rectangle 70"/>
          <p:cNvSpPr>
            <a:spLocks noGrp="1" noChangeArrowheads="1"/>
          </p:cNvSpPr>
          <p:nvPr>
            <p:ph type="sldNum" sz="quarter" idx="12"/>
          </p:nvPr>
        </p:nvSpPr>
        <p:spPr>
          <a:xfrm>
            <a:off x="6553200" y="6248400"/>
            <a:ext cx="2133600" cy="457200"/>
          </a:xfrm>
        </p:spPr>
        <p:txBody>
          <a:bodyPr/>
          <a:lstStyle>
            <a:lvl1pPr>
              <a:defRPr/>
            </a:lvl1pPr>
          </a:lstStyle>
          <a:p>
            <a:pPr>
              <a:defRPr/>
            </a:pPr>
            <a:fld id="{2484C7C1-A762-4EE8-8D87-502A6189E33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9"/>
          <p:cNvSpPr>
            <a:spLocks noGrp="1" noChangeArrowheads="1"/>
          </p:cNvSpPr>
          <p:nvPr>
            <p:ph type="dt" sz="half" idx="10"/>
          </p:nvPr>
        </p:nvSpPr>
        <p:spPr>
          <a:ln/>
        </p:spPr>
        <p:txBody>
          <a:bodyPr/>
          <a:lstStyle>
            <a:lvl1pPr>
              <a:defRPr/>
            </a:lvl1pPr>
          </a:lstStyle>
          <a:p>
            <a:pPr>
              <a:defRPr/>
            </a:pPr>
            <a:endParaRPr lang="en-US"/>
          </a:p>
        </p:txBody>
      </p:sp>
      <p:sp>
        <p:nvSpPr>
          <p:cNvPr id="5" name="Rectangle 70"/>
          <p:cNvSpPr>
            <a:spLocks noGrp="1" noChangeArrowheads="1"/>
          </p:cNvSpPr>
          <p:nvPr>
            <p:ph type="ftr" sz="quarter" idx="11"/>
          </p:nvPr>
        </p:nvSpPr>
        <p:spPr>
          <a:ln/>
        </p:spPr>
        <p:txBody>
          <a:bodyPr/>
          <a:lstStyle>
            <a:lvl1pPr>
              <a:defRPr/>
            </a:lvl1pPr>
          </a:lstStyle>
          <a:p>
            <a:pPr>
              <a:defRPr/>
            </a:pPr>
            <a:endParaRPr lang="en-US"/>
          </a:p>
        </p:txBody>
      </p:sp>
      <p:sp>
        <p:nvSpPr>
          <p:cNvPr id="6" name="Rectangle 71"/>
          <p:cNvSpPr>
            <a:spLocks noGrp="1" noChangeArrowheads="1"/>
          </p:cNvSpPr>
          <p:nvPr>
            <p:ph type="sldNum" sz="quarter" idx="12"/>
          </p:nvPr>
        </p:nvSpPr>
        <p:spPr>
          <a:ln/>
        </p:spPr>
        <p:txBody>
          <a:bodyPr/>
          <a:lstStyle>
            <a:lvl1pPr>
              <a:defRPr/>
            </a:lvl1pPr>
          </a:lstStyle>
          <a:p>
            <a:pPr>
              <a:defRPr/>
            </a:pPr>
            <a:fld id="{31CB117C-4FEC-42E5-80F7-1AEF89A66B6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9"/>
          <p:cNvSpPr>
            <a:spLocks noGrp="1" noChangeArrowheads="1"/>
          </p:cNvSpPr>
          <p:nvPr>
            <p:ph type="dt" sz="half" idx="10"/>
          </p:nvPr>
        </p:nvSpPr>
        <p:spPr>
          <a:ln/>
        </p:spPr>
        <p:txBody>
          <a:bodyPr/>
          <a:lstStyle>
            <a:lvl1pPr>
              <a:defRPr/>
            </a:lvl1pPr>
          </a:lstStyle>
          <a:p>
            <a:pPr>
              <a:defRPr/>
            </a:pPr>
            <a:endParaRPr lang="en-US"/>
          </a:p>
        </p:txBody>
      </p:sp>
      <p:sp>
        <p:nvSpPr>
          <p:cNvPr id="5" name="Rectangle 70"/>
          <p:cNvSpPr>
            <a:spLocks noGrp="1" noChangeArrowheads="1"/>
          </p:cNvSpPr>
          <p:nvPr>
            <p:ph type="ftr" sz="quarter" idx="11"/>
          </p:nvPr>
        </p:nvSpPr>
        <p:spPr>
          <a:ln/>
        </p:spPr>
        <p:txBody>
          <a:bodyPr/>
          <a:lstStyle>
            <a:lvl1pPr>
              <a:defRPr/>
            </a:lvl1pPr>
          </a:lstStyle>
          <a:p>
            <a:pPr>
              <a:defRPr/>
            </a:pPr>
            <a:endParaRPr lang="en-US"/>
          </a:p>
        </p:txBody>
      </p:sp>
      <p:sp>
        <p:nvSpPr>
          <p:cNvPr id="6" name="Rectangle 71"/>
          <p:cNvSpPr>
            <a:spLocks noGrp="1" noChangeArrowheads="1"/>
          </p:cNvSpPr>
          <p:nvPr>
            <p:ph type="sldNum" sz="quarter" idx="12"/>
          </p:nvPr>
        </p:nvSpPr>
        <p:spPr>
          <a:ln/>
        </p:spPr>
        <p:txBody>
          <a:bodyPr/>
          <a:lstStyle>
            <a:lvl1pPr>
              <a:defRPr/>
            </a:lvl1pPr>
          </a:lstStyle>
          <a:p>
            <a:pPr>
              <a:defRPr/>
            </a:pPr>
            <a:fld id="{7E86D4D4-CA2B-4BE3-AF36-32ADA6513F5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9"/>
          <p:cNvSpPr>
            <a:spLocks noGrp="1" noChangeArrowheads="1"/>
          </p:cNvSpPr>
          <p:nvPr>
            <p:ph type="dt" sz="half" idx="10"/>
          </p:nvPr>
        </p:nvSpPr>
        <p:spPr>
          <a:ln/>
        </p:spPr>
        <p:txBody>
          <a:bodyPr/>
          <a:lstStyle>
            <a:lvl1pPr>
              <a:defRPr/>
            </a:lvl1pPr>
          </a:lstStyle>
          <a:p>
            <a:pPr>
              <a:defRPr/>
            </a:pPr>
            <a:endParaRPr lang="en-US"/>
          </a:p>
        </p:txBody>
      </p:sp>
      <p:sp>
        <p:nvSpPr>
          <p:cNvPr id="6" name="Rectangle 70"/>
          <p:cNvSpPr>
            <a:spLocks noGrp="1" noChangeArrowheads="1"/>
          </p:cNvSpPr>
          <p:nvPr>
            <p:ph type="ftr" sz="quarter" idx="11"/>
          </p:nvPr>
        </p:nvSpPr>
        <p:spPr>
          <a:ln/>
        </p:spPr>
        <p:txBody>
          <a:bodyPr/>
          <a:lstStyle>
            <a:lvl1pPr>
              <a:defRPr/>
            </a:lvl1pPr>
          </a:lstStyle>
          <a:p>
            <a:pPr>
              <a:defRPr/>
            </a:pPr>
            <a:endParaRPr lang="en-US"/>
          </a:p>
        </p:txBody>
      </p:sp>
      <p:sp>
        <p:nvSpPr>
          <p:cNvPr id="7" name="Rectangle 71"/>
          <p:cNvSpPr>
            <a:spLocks noGrp="1" noChangeArrowheads="1"/>
          </p:cNvSpPr>
          <p:nvPr>
            <p:ph type="sldNum" sz="quarter" idx="12"/>
          </p:nvPr>
        </p:nvSpPr>
        <p:spPr>
          <a:ln/>
        </p:spPr>
        <p:txBody>
          <a:bodyPr/>
          <a:lstStyle>
            <a:lvl1pPr>
              <a:defRPr/>
            </a:lvl1pPr>
          </a:lstStyle>
          <a:p>
            <a:pPr>
              <a:defRPr/>
            </a:pPr>
            <a:fld id="{CCFD1448-8B75-4EC8-BC74-7B95AD2C532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9"/>
          <p:cNvSpPr>
            <a:spLocks noGrp="1" noChangeArrowheads="1"/>
          </p:cNvSpPr>
          <p:nvPr>
            <p:ph type="dt" sz="half" idx="10"/>
          </p:nvPr>
        </p:nvSpPr>
        <p:spPr>
          <a:ln/>
        </p:spPr>
        <p:txBody>
          <a:bodyPr/>
          <a:lstStyle>
            <a:lvl1pPr>
              <a:defRPr/>
            </a:lvl1pPr>
          </a:lstStyle>
          <a:p>
            <a:pPr>
              <a:defRPr/>
            </a:pPr>
            <a:endParaRPr lang="en-US"/>
          </a:p>
        </p:txBody>
      </p:sp>
      <p:sp>
        <p:nvSpPr>
          <p:cNvPr id="8" name="Rectangle 70"/>
          <p:cNvSpPr>
            <a:spLocks noGrp="1" noChangeArrowheads="1"/>
          </p:cNvSpPr>
          <p:nvPr>
            <p:ph type="ftr" sz="quarter" idx="11"/>
          </p:nvPr>
        </p:nvSpPr>
        <p:spPr>
          <a:ln/>
        </p:spPr>
        <p:txBody>
          <a:bodyPr/>
          <a:lstStyle>
            <a:lvl1pPr>
              <a:defRPr/>
            </a:lvl1pPr>
          </a:lstStyle>
          <a:p>
            <a:pPr>
              <a:defRPr/>
            </a:pPr>
            <a:endParaRPr lang="en-US"/>
          </a:p>
        </p:txBody>
      </p:sp>
      <p:sp>
        <p:nvSpPr>
          <p:cNvPr id="9" name="Rectangle 71"/>
          <p:cNvSpPr>
            <a:spLocks noGrp="1" noChangeArrowheads="1"/>
          </p:cNvSpPr>
          <p:nvPr>
            <p:ph type="sldNum" sz="quarter" idx="12"/>
          </p:nvPr>
        </p:nvSpPr>
        <p:spPr>
          <a:ln/>
        </p:spPr>
        <p:txBody>
          <a:bodyPr/>
          <a:lstStyle>
            <a:lvl1pPr>
              <a:defRPr/>
            </a:lvl1pPr>
          </a:lstStyle>
          <a:p>
            <a:pPr>
              <a:defRPr/>
            </a:pPr>
            <a:fld id="{66174F87-5A36-4DAB-AA56-6D04CB643CE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9"/>
          <p:cNvSpPr>
            <a:spLocks noGrp="1" noChangeArrowheads="1"/>
          </p:cNvSpPr>
          <p:nvPr>
            <p:ph type="dt" sz="half" idx="10"/>
          </p:nvPr>
        </p:nvSpPr>
        <p:spPr>
          <a:ln/>
        </p:spPr>
        <p:txBody>
          <a:bodyPr/>
          <a:lstStyle>
            <a:lvl1pPr>
              <a:defRPr/>
            </a:lvl1pPr>
          </a:lstStyle>
          <a:p>
            <a:pPr>
              <a:defRPr/>
            </a:pPr>
            <a:endParaRPr lang="en-US"/>
          </a:p>
        </p:txBody>
      </p:sp>
      <p:sp>
        <p:nvSpPr>
          <p:cNvPr id="4" name="Rectangle 70"/>
          <p:cNvSpPr>
            <a:spLocks noGrp="1" noChangeArrowheads="1"/>
          </p:cNvSpPr>
          <p:nvPr>
            <p:ph type="ftr" sz="quarter" idx="11"/>
          </p:nvPr>
        </p:nvSpPr>
        <p:spPr>
          <a:ln/>
        </p:spPr>
        <p:txBody>
          <a:bodyPr/>
          <a:lstStyle>
            <a:lvl1pPr>
              <a:defRPr/>
            </a:lvl1pPr>
          </a:lstStyle>
          <a:p>
            <a:pPr>
              <a:defRPr/>
            </a:pPr>
            <a:endParaRPr lang="en-US"/>
          </a:p>
        </p:txBody>
      </p:sp>
      <p:sp>
        <p:nvSpPr>
          <p:cNvPr id="5" name="Rectangle 71"/>
          <p:cNvSpPr>
            <a:spLocks noGrp="1" noChangeArrowheads="1"/>
          </p:cNvSpPr>
          <p:nvPr>
            <p:ph type="sldNum" sz="quarter" idx="12"/>
          </p:nvPr>
        </p:nvSpPr>
        <p:spPr>
          <a:ln/>
        </p:spPr>
        <p:txBody>
          <a:bodyPr/>
          <a:lstStyle>
            <a:lvl1pPr>
              <a:defRPr/>
            </a:lvl1pPr>
          </a:lstStyle>
          <a:p>
            <a:pPr>
              <a:defRPr/>
            </a:pPr>
            <a:fld id="{966E20B6-0D90-4ED4-86CD-2FF15A1C85A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9"/>
          <p:cNvSpPr>
            <a:spLocks noGrp="1" noChangeArrowheads="1"/>
          </p:cNvSpPr>
          <p:nvPr>
            <p:ph type="dt" sz="half" idx="10"/>
          </p:nvPr>
        </p:nvSpPr>
        <p:spPr>
          <a:ln/>
        </p:spPr>
        <p:txBody>
          <a:bodyPr/>
          <a:lstStyle>
            <a:lvl1pPr>
              <a:defRPr/>
            </a:lvl1pPr>
          </a:lstStyle>
          <a:p>
            <a:pPr>
              <a:defRPr/>
            </a:pPr>
            <a:endParaRPr lang="en-US"/>
          </a:p>
        </p:txBody>
      </p:sp>
      <p:sp>
        <p:nvSpPr>
          <p:cNvPr id="3" name="Rectangle 70"/>
          <p:cNvSpPr>
            <a:spLocks noGrp="1" noChangeArrowheads="1"/>
          </p:cNvSpPr>
          <p:nvPr>
            <p:ph type="ftr" sz="quarter" idx="11"/>
          </p:nvPr>
        </p:nvSpPr>
        <p:spPr>
          <a:ln/>
        </p:spPr>
        <p:txBody>
          <a:bodyPr/>
          <a:lstStyle>
            <a:lvl1pPr>
              <a:defRPr/>
            </a:lvl1pPr>
          </a:lstStyle>
          <a:p>
            <a:pPr>
              <a:defRPr/>
            </a:pPr>
            <a:endParaRPr lang="en-US"/>
          </a:p>
        </p:txBody>
      </p:sp>
      <p:sp>
        <p:nvSpPr>
          <p:cNvPr id="4" name="Rectangle 71"/>
          <p:cNvSpPr>
            <a:spLocks noGrp="1" noChangeArrowheads="1"/>
          </p:cNvSpPr>
          <p:nvPr>
            <p:ph type="sldNum" sz="quarter" idx="12"/>
          </p:nvPr>
        </p:nvSpPr>
        <p:spPr>
          <a:ln/>
        </p:spPr>
        <p:txBody>
          <a:bodyPr/>
          <a:lstStyle>
            <a:lvl1pPr>
              <a:defRPr/>
            </a:lvl1pPr>
          </a:lstStyle>
          <a:p>
            <a:pPr>
              <a:defRPr/>
            </a:pPr>
            <a:fld id="{389498CC-D668-423D-93C8-6E54720D566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9"/>
          <p:cNvSpPr>
            <a:spLocks noGrp="1" noChangeArrowheads="1"/>
          </p:cNvSpPr>
          <p:nvPr>
            <p:ph type="dt" sz="half" idx="10"/>
          </p:nvPr>
        </p:nvSpPr>
        <p:spPr>
          <a:ln/>
        </p:spPr>
        <p:txBody>
          <a:bodyPr/>
          <a:lstStyle>
            <a:lvl1pPr>
              <a:defRPr/>
            </a:lvl1pPr>
          </a:lstStyle>
          <a:p>
            <a:pPr>
              <a:defRPr/>
            </a:pPr>
            <a:endParaRPr lang="en-US"/>
          </a:p>
        </p:txBody>
      </p:sp>
      <p:sp>
        <p:nvSpPr>
          <p:cNvPr id="6" name="Rectangle 70"/>
          <p:cNvSpPr>
            <a:spLocks noGrp="1" noChangeArrowheads="1"/>
          </p:cNvSpPr>
          <p:nvPr>
            <p:ph type="ftr" sz="quarter" idx="11"/>
          </p:nvPr>
        </p:nvSpPr>
        <p:spPr>
          <a:ln/>
        </p:spPr>
        <p:txBody>
          <a:bodyPr/>
          <a:lstStyle>
            <a:lvl1pPr>
              <a:defRPr/>
            </a:lvl1pPr>
          </a:lstStyle>
          <a:p>
            <a:pPr>
              <a:defRPr/>
            </a:pPr>
            <a:endParaRPr lang="en-US"/>
          </a:p>
        </p:txBody>
      </p:sp>
      <p:sp>
        <p:nvSpPr>
          <p:cNvPr id="7" name="Rectangle 71"/>
          <p:cNvSpPr>
            <a:spLocks noGrp="1" noChangeArrowheads="1"/>
          </p:cNvSpPr>
          <p:nvPr>
            <p:ph type="sldNum" sz="quarter" idx="12"/>
          </p:nvPr>
        </p:nvSpPr>
        <p:spPr>
          <a:ln/>
        </p:spPr>
        <p:txBody>
          <a:bodyPr/>
          <a:lstStyle>
            <a:lvl1pPr>
              <a:defRPr/>
            </a:lvl1pPr>
          </a:lstStyle>
          <a:p>
            <a:pPr>
              <a:defRPr/>
            </a:pPr>
            <a:fld id="{698970DC-BB8F-488F-86B7-074E95E8EEB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9"/>
          <p:cNvSpPr>
            <a:spLocks noGrp="1" noChangeArrowheads="1"/>
          </p:cNvSpPr>
          <p:nvPr>
            <p:ph type="dt" sz="half" idx="10"/>
          </p:nvPr>
        </p:nvSpPr>
        <p:spPr>
          <a:ln/>
        </p:spPr>
        <p:txBody>
          <a:bodyPr/>
          <a:lstStyle>
            <a:lvl1pPr>
              <a:defRPr/>
            </a:lvl1pPr>
          </a:lstStyle>
          <a:p>
            <a:pPr>
              <a:defRPr/>
            </a:pPr>
            <a:endParaRPr lang="en-US"/>
          </a:p>
        </p:txBody>
      </p:sp>
      <p:sp>
        <p:nvSpPr>
          <p:cNvPr id="6" name="Rectangle 70"/>
          <p:cNvSpPr>
            <a:spLocks noGrp="1" noChangeArrowheads="1"/>
          </p:cNvSpPr>
          <p:nvPr>
            <p:ph type="ftr" sz="quarter" idx="11"/>
          </p:nvPr>
        </p:nvSpPr>
        <p:spPr>
          <a:ln/>
        </p:spPr>
        <p:txBody>
          <a:bodyPr/>
          <a:lstStyle>
            <a:lvl1pPr>
              <a:defRPr/>
            </a:lvl1pPr>
          </a:lstStyle>
          <a:p>
            <a:pPr>
              <a:defRPr/>
            </a:pPr>
            <a:endParaRPr lang="en-US"/>
          </a:p>
        </p:txBody>
      </p:sp>
      <p:sp>
        <p:nvSpPr>
          <p:cNvPr id="7" name="Rectangle 71"/>
          <p:cNvSpPr>
            <a:spLocks noGrp="1" noChangeArrowheads="1"/>
          </p:cNvSpPr>
          <p:nvPr>
            <p:ph type="sldNum" sz="quarter" idx="12"/>
          </p:nvPr>
        </p:nvSpPr>
        <p:spPr>
          <a:ln/>
        </p:spPr>
        <p:txBody>
          <a:bodyPr/>
          <a:lstStyle>
            <a:lvl1pPr>
              <a:defRPr/>
            </a:lvl1pPr>
          </a:lstStyle>
          <a:p>
            <a:pPr>
              <a:defRPr/>
            </a:pPr>
            <a:fld id="{6976CAA2-DF4D-457A-80F7-8152FE3AA0E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9"/>
          <p:cNvSpPr>
            <a:spLocks noGrp="1" noChangeArrowheads="1"/>
          </p:cNvSpPr>
          <p:nvPr>
            <p:ph type="dt" sz="half" idx="10"/>
          </p:nvPr>
        </p:nvSpPr>
        <p:spPr>
          <a:ln/>
        </p:spPr>
        <p:txBody>
          <a:bodyPr/>
          <a:lstStyle>
            <a:lvl1pPr>
              <a:defRPr/>
            </a:lvl1pPr>
          </a:lstStyle>
          <a:p>
            <a:pPr>
              <a:defRPr/>
            </a:pPr>
            <a:endParaRPr lang="en-US"/>
          </a:p>
        </p:txBody>
      </p:sp>
      <p:sp>
        <p:nvSpPr>
          <p:cNvPr id="5" name="Rectangle 70"/>
          <p:cNvSpPr>
            <a:spLocks noGrp="1" noChangeArrowheads="1"/>
          </p:cNvSpPr>
          <p:nvPr>
            <p:ph type="ftr" sz="quarter" idx="11"/>
          </p:nvPr>
        </p:nvSpPr>
        <p:spPr>
          <a:ln/>
        </p:spPr>
        <p:txBody>
          <a:bodyPr/>
          <a:lstStyle>
            <a:lvl1pPr>
              <a:defRPr/>
            </a:lvl1pPr>
          </a:lstStyle>
          <a:p>
            <a:pPr>
              <a:defRPr/>
            </a:pPr>
            <a:endParaRPr lang="en-US"/>
          </a:p>
        </p:txBody>
      </p:sp>
      <p:sp>
        <p:nvSpPr>
          <p:cNvPr id="6" name="Rectangle 71"/>
          <p:cNvSpPr>
            <a:spLocks noGrp="1" noChangeArrowheads="1"/>
          </p:cNvSpPr>
          <p:nvPr>
            <p:ph type="sldNum" sz="quarter" idx="12"/>
          </p:nvPr>
        </p:nvSpPr>
        <p:spPr>
          <a:ln/>
        </p:spPr>
        <p:txBody>
          <a:bodyPr/>
          <a:lstStyle>
            <a:lvl1pPr>
              <a:defRPr/>
            </a:lvl1pPr>
          </a:lstStyle>
          <a:p>
            <a:pPr>
              <a:defRPr/>
            </a:pPr>
            <a:fld id="{13C3A857-15D6-482D-900D-4E8C835F9FF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483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483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9"/>
          <p:cNvSpPr>
            <a:spLocks noGrp="1" noChangeArrowheads="1"/>
          </p:cNvSpPr>
          <p:nvPr>
            <p:ph type="dt" sz="half" idx="10"/>
          </p:nvPr>
        </p:nvSpPr>
        <p:spPr>
          <a:ln/>
        </p:spPr>
        <p:txBody>
          <a:bodyPr/>
          <a:lstStyle>
            <a:lvl1pPr>
              <a:defRPr/>
            </a:lvl1pPr>
          </a:lstStyle>
          <a:p>
            <a:pPr>
              <a:defRPr/>
            </a:pPr>
            <a:endParaRPr lang="en-US"/>
          </a:p>
        </p:txBody>
      </p:sp>
      <p:sp>
        <p:nvSpPr>
          <p:cNvPr id="5" name="Rectangle 70"/>
          <p:cNvSpPr>
            <a:spLocks noGrp="1" noChangeArrowheads="1"/>
          </p:cNvSpPr>
          <p:nvPr>
            <p:ph type="ftr" sz="quarter" idx="11"/>
          </p:nvPr>
        </p:nvSpPr>
        <p:spPr>
          <a:ln/>
        </p:spPr>
        <p:txBody>
          <a:bodyPr/>
          <a:lstStyle>
            <a:lvl1pPr>
              <a:defRPr/>
            </a:lvl1pPr>
          </a:lstStyle>
          <a:p>
            <a:pPr>
              <a:defRPr/>
            </a:pPr>
            <a:endParaRPr lang="en-US"/>
          </a:p>
        </p:txBody>
      </p:sp>
      <p:sp>
        <p:nvSpPr>
          <p:cNvPr id="6" name="Rectangle 71"/>
          <p:cNvSpPr>
            <a:spLocks noGrp="1" noChangeArrowheads="1"/>
          </p:cNvSpPr>
          <p:nvPr>
            <p:ph type="sldNum" sz="quarter" idx="12"/>
          </p:nvPr>
        </p:nvSpPr>
        <p:spPr>
          <a:ln/>
        </p:spPr>
        <p:txBody>
          <a:bodyPr/>
          <a:lstStyle>
            <a:lvl1pPr>
              <a:defRPr/>
            </a:lvl1pPr>
          </a:lstStyle>
          <a:p>
            <a:pPr>
              <a:defRPr/>
            </a:pPr>
            <a:fld id="{86A99993-FCE3-4688-BAC6-D9BB4450DD9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9"/>
          <p:cNvSpPr>
            <a:spLocks noGrp="1" noChangeArrowheads="1"/>
          </p:cNvSpPr>
          <p:nvPr>
            <p:ph type="dt" sz="half" idx="10"/>
          </p:nvPr>
        </p:nvSpPr>
        <p:spPr>
          <a:ln/>
        </p:spPr>
        <p:txBody>
          <a:bodyPr/>
          <a:lstStyle>
            <a:lvl1pPr>
              <a:defRPr/>
            </a:lvl1pPr>
          </a:lstStyle>
          <a:p>
            <a:pPr>
              <a:defRPr/>
            </a:pPr>
            <a:endParaRPr lang="en-US"/>
          </a:p>
        </p:txBody>
      </p:sp>
      <p:sp>
        <p:nvSpPr>
          <p:cNvPr id="6" name="Rectangle 70"/>
          <p:cNvSpPr>
            <a:spLocks noGrp="1" noChangeArrowheads="1"/>
          </p:cNvSpPr>
          <p:nvPr>
            <p:ph type="ftr" sz="quarter" idx="11"/>
          </p:nvPr>
        </p:nvSpPr>
        <p:spPr>
          <a:ln/>
        </p:spPr>
        <p:txBody>
          <a:bodyPr/>
          <a:lstStyle>
            <a:lvl1pPr>
              <a:defRPr/>
            </a:lvl1pPr>
          </a:lstStyle>
          <a:p>
            <a:pPr>
              <a:defRPr/>
            </a:pPr>
            <a:endParaRPr lang="en-US"/>
          </a:p>
        </p:txBody>
      </p:sp>
      <p:sp>
        <p:nvSpPr>
          <p:cNvPr id="7" name="Rectangle 71"/>
          <p:cNvSpPr>
            <a:spLocks noGrp="1" noChangeArrowheads="1"/>
          </p:cNvSpPr>
          <p:nvPr>
            <p:ph type="sldNum" sz="quarter" idx="12"/>
          </p:nvPr>
        </p:nvSpPr>
        <p:spPr>
          <a:ln/>
        </p:spPr>
        <p:txBody>
          <a:bodyPr/>
          <a:lstStyle>
            <a:lvl1pPr>
              <a:defRPr/>
            </a:lvl1pPr>
          </a:lstStyle>
          <a:p>
            <a:pPr>
              <a:defRPr/>
            </a:pPr>
            <a:fld id="{EA6F72F7-59E3-42B9-AA72-CC99AD6F28FE}"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9"/>
          <p:cNvSpPr>
            <a:spLocks noGrp="1" noChangeArrowheads="1"/>
          </p:cNvSpPr>
          <p:nvPr>
            <p:ph type="dt" sz="half" idx="10"/>
          </p:nvPr>
        </p:nvSpPr>
        <p:spPr>
          <a:ln/>
        </p:spPr>
        <p:txBody>
          <a:bodyPr/>
          <a:lstStyle>
            <a:lvl1pPr>
              <a:defRPr/>
            </a:lvl1pPr>
          </a:lstStyle>
          <a:p>
            <a:pPr>
              <a:defRPr/>
            </a:pPr>
            <a:endParaRPr lang="en-US"/>
          </a:p>
        </p:txBody>
      </p:sp>
      <p:sp>
        <p:nvSpPr>
          <p:cNvPr id="7" name="Rectangle 70"/>
          <p:cNvSpPr>
            <a:spLocks noGrp="1" noChangeArrowheads="1"/>
          </p:cNvSpPr>
          <p:nvPr>
            <p:ph type="ftr" sz="quarter" idx="11"/>
          </p:nvPr>
        </p:nvSpPr>
        <p:spPr>
          <a:ln/>
        </p:spPr>
        <p:txBody>
          <a:bodyPr/>
          <a:lstStyle>
            <a:lvl1pPr>
              <a:defRPr/>
            </a:lvl1pPr>
          </a:lstStyle>
          <a:p>
            <a:pPr>
              <a:defRPr/>
            </a:pPr>
            <a:endParaRPr lang="en-US"/>
          </a:p>
        </p:txBody>
      </p:sp>
      <p:sp>
        <p:nvSpPr>
          <p:cNvPr id="8" name="Rectangle 71"/>
          <p:cNvSpPr>
            <a:spLocks noGrp="1" noChangeArrowheads="1"/>
          </p:cNvSpPr>
          <p:nvPr>
            <p:ph type="sldNum" sz="quarter" idx="12"/>
          </p:nvPr>
        </p:nvSpPr>
        <p:spPr>
          <a:ln/>
        </p:spPr>
        <p:txBody>
          <a:bodyPr/>
          <a:lstStyle>
            <a:lvl1pPr>
              <a:defRPr/>
            </a:lvl1pPr>
          </a:lstStyle>
          <a:p>
            <a:pPr>
              <a:defRPr/>
            </a:pPr>
            <a:fld id="{B5DE7D46-0239-4D27-B6CA-33F6F0E64122}"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9"/>
          <p:cNvSpPr>
            <a:spLocks noGrp="1" noChangeArrowheads="1"/>
          </p:cNvSpPr>
          <p:nvPr>
            <p:ph type="dt" sz="half" idx="10"/>
          </p:nvPr>
        </p:nvSpPr>
        <p:spPr>
          <a:ln/>
        </p:spPr>
        <p:txBody>
          <a:bodyPr/>
          <a:lstStyle>
            <a:lvl1pPr>
              <a:defRPr/>
            </a:lvl1pPr>
          </a:lstStyle>
          <a:p>
            <a:pPr>
              <a:defRPr/>
            </a:pPr>
            <a:endParaRPr lang="en-US"/>
          </a:p>
        </p:txBody>
      </p:sp>
      <p:sp>
        <p:nvSpPr>
          <p:cNvPr id="8" name="Rectangle 70"/>
          <p:cNvSpPr>
            <a:spLocks noGrp="1" noChangeArrowheads="1"/>
          </p:cNvSpPr>
          <p:nvPr>
            <p:ph type="ftr" sz="quarter" idx="11"/>
          </p:nvPr>
        </p:nvSpPr>
        <p:spPr>
          <a:ln/>
        </p:spPr>
        <p:txBody>
          <a:bodyPr/>
          <a:lstStyle>
            <a:lvl1pPr>
              <a:defRPr/>
            </a:lvl1pPr>
          </a:lstStyle>
          <a:p>
            <a:pPr>
              <a:defRPr/>
            </a:pPr>
            <a:endParaRPr lang="en-US"/>
          </a:p>
        </p:txBody>
      </p:sp>
      <p:sp>
        <p:nvSpPr>
          <p:cNvPr id="9" name="Rectangle 71"/>
          <p:cNvSpPr>
            <a:spLocks noGrp="1" noChangeArrowheads="1"/>
          </p:cNvSpPr>
          <p:nvPr>
            <p:ph type="sldNum" sz="quarter" idx="12"/>
          </p:nvPr>
        </p:nvSpPr>
        <p:spPr>
          <a:ln/>
        </p:spPr>
        <p:txBody>
          <a:bodyPr/>
          <a:lstStyle>
            <a:lvl1pPr>
              <a:defRPr/>
            </a:lvl1pPr>
          </a:lstStyle>
          <a:p>
            <a:pPr>
              <a:defRPr/>
            </a:pPr>
            <a:fld id="{71DA9A10-7965-447F-BCC0-DA5BC346B38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Freeform 2"/>
          <p:cNvSpPr>
            <a:spLocks/>
          </p:cNvSpPr>
          <p:nvPr/>
        </p:nvSpPr>
        <p:spPr bwMode="hidden">
          <a:xfrm>
            <a:off x="6627813" y="6429375"/>
            <a:ext cx="285750" cy="209550"/>
          </a:xfrm>
          <a:custGeom>
            <a:avLst/>
            <a:gdLst>
              <a:gd name="T0" fmla="*/ 0 w 179"/>
              <a:gd name="T1" fmla="*/ 132 h 132"/>
              <a:gd name="T2" fmla="*/ 29 w 179"/>
              <a:gd name="T3" fmla="*/ 132 h 132"/>
              <a:gd name="T4" fmla="*/ 77 w 179"/>
              <a:gd name="T5" fmla="*/ 108 h 132"/>
              <a:gd name="T6" fmla="*/ 119 w 179"/>
              <a:gd name="T7" fmla="*/ 78 h 132"/>
              <a:gd name="T8" fmla="*/ 155 w 179"/>
              <a:gd name="T9" fmla="*/ 48 h 132"/>
              <a:gd name="T10" fmla="*/ 179 w 179"/>
              <a:gd name="T11" fmla="*/ 12 h 132"/>
              <a:gd name="T12" fmla="*/ 173 w 179"/>
              <a:gd name="T13" fmla="*/ 6 h 132"/>
              <a:gd name="T14" fmla="*/ 167 w 179"/>
              <a:gd name="T15" fmla="*/ 0 h 132"/>
              <a:gd name="T16" fmla="*/ 137 w 179"/>
              <a:gd name="T17" fmla="*/ 42 h 132"/>
              <a:gd name="T18" fmla="*/ 101 w 179"/>
              <a:gd name="T19" fmla="*/ 78 h 132"/>
              <a:gd name="T20" fmla="*/ 53 w 179"/>
              <a:gd name="T21" fmla="*/ 108 h 132"/>
              <a:gd name="T22" fmla="*/ 0 w 179"/>
              <a:gd name="T23" fmla="*/ 132 h 132"/>
              <a:gd name="T24" fmla="*/ 0 w 179"/>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32">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rotWithShape="0">
            <a:gsLst>
              <a:gs pos="0">
                <a:schemeClr val="accent2"/>
              </a:gs>
              <a:gs pos="100000">
                <a:schemeClr val="accent2">
                  <a:gamma/>
                  <a:shade val="87843"/>
                  <a:invGamma/>
                </a:schemeClr>
              </a:gs>
            </a:gsLst>
            <a:lin ang="18900000" scaled="1"/>
          </a:gradFill>
          <a:ln>
            <a:noFill/>
          </a:ln>
          <a:extLst/>
        </p:spPr>
        <p:txBody>
          <a:bodyPr/>
          <a:lstStyle/>
          <a:p>
            <a:pPr eaLnBrk="0" hangingPunct="0">
              <a:defRPr/>
            </a:pPr>
            <a:endParaRPr lang="en-US"/>
          </a:p>
        </p:txBody>
      </p:sp>
      <p:grpSp>
        <p:nvGrpSpPr>
          <p:cNvPr id="1027" name="Group 3"/>
          <p:cNvGrpSpPr>
            <a:grpSpLocks/>
          </p:cNvGrpSpPr>
          <p:nvPr/>
        </p:nvGrpSpPr>
        <p:grpSpPr bwMode="auto">
          <a:xfrm>
            <a:off x="3175" y="4267200"/>
            <a:ext cx="9140825" cy="2590800"/>
            <a:chOff x="2" y="2688"/>
            <a:chExt cx="5758" cy="1632"/>
          </a:xfrm>
        </p:grpSpPr>
        <p:sp>
          <p:nvSpPr>
            <p:cNvPr id="19460" name="Freeform 4"/>
            <p:cNvSpPr>
              <a:spLocks/>
            </p:cNvSpPr>
            <p:nvPr/>
          </p:nvSpPr>
          <p:spPr bwMode="hidden">
            <a:xfrm>
              <a:off x="2" y="2688"/>
              <a:ext cx="5758" cy="1632"/>
            </a:xfrm>
            <a:custGeom>
              <a:avLst/>
              <a:gdLst>
                <a:gd name="T0" fmla="*/ 5740 w 5740"/>
                <a:gd name="T1" fmla="*/ 4316 h 4316"/>
                <a:gd name="T2" fmla="*/ 0 w 5740"/>
                <a:gd name="T3" fmla="*/ 4316 h 4316"/>
                <a:gd name="T4" fmla="*/ 0 w 5740"/>
                <a:gd name="T5" fmla="*/ 0 h 4316"/>
                <a:gd name="T6" fmla="*/ 5740 w 5740"/>
                <a:gd name="T7" fmla="*/ 0 h 4316"/>
                <a:gd name="T8" fmla="*/ 5740 w 5740"/>
                <a:gd name="T9" fmla="*/ 4316 h 4316"/>
                <a:gd name="T10" fmla="*/ 5740 w 5740"/>
                <a:gd name="T11" fmla="*/ 4316 h 4316"/>
              </a:gdLst>
              <a:ahLst/>
              <a:cxnLst>
                <a:cxn ang="0">
                  <a:pos x="T0" y="T1"/>
                </a:cxn>
                <a:cxn ang="0">
                  <a:pos x="T2" y="T3"/>
                </a:cxn>
                <a:cxn ang="0">
                  <a:pos x="T4" y="T5"/>
                </a:cxn>
                <a:cxn ang="0">
                  <a:pos x="T6" y="T7"/>
                </a:cxn>
                <a:cxn ang="0">
                  <a:pos x="T8" y="T9"/>
                </a:cxn>
                <a:cxn ang="0">
                  <a:pos x="T10" y="T11"/>
                </a:cxn>
              </a:cxnLst>
              <a:rect l="0" t="0" r="r" b="b"/>
              <a:pathLst>
                <a:path w="5740" h="4316">
                  <a:moveTo>
                    <a:pt x="5740" y="4316"/>
                  </a:moveTo>
                  <a:lnTo>
                    <a:pt x="0" y="4316"/>
                  </a:lnTo>
                  <a:lnTo>
                    <a:pt x="0" y="0"/>
                  </a:lnTo>
                  <a:lnTo>
                    <a:pt x="5740" y="0"/>
                  </a:lnTo>
                  <a:lnTo>
                    <a:pt x="5740" y="4316"/>
                  </a:lnTo>
                  <a:lnTo>
                    <a:pt x="5740" y="4316"/>
                  </a:lnTo>
                  <a:close/>
                </a:path>
              </a:pathLst>
            </a:custGeom>
            <a:gradFill rotWithShape="0">
              <a:gsLst>
                <a:gs pos="0">
                  <a:schemeClr val="bg1"/>
                </a:gs>
                <a:gs pos="100000">
                  <a:schemeClr val="accent2"/>
                </a:gs>
              </a:gsLst>
              <a:lin ang="5400000" scaled="1"/>
            </a:gradFill>
            <a:ln>
              <a:noFill/>
            </a:ln>
            <a:extLst/>
          </p:spPr>
          <p:txBody>
            <a:bodyPr/>
            <a:lstStyle/>
            <a:p>
              <a:pPr eaLnBrk="0" hangingPunct="0">
                <a:defRPr/>
              </a:pPr>
              <a:endParaRPr lang="en-US"/>
            </a:p>
          </p:txBody>
        </p:sp>
        <p:grpSp>
          <p:nvGrpSpPr>
            <p:cNvPr id="1034" name="Group 5"/>
            <p:cNvGrpSpPr>
              <a:grpSpLocks/>
            </p:cNvGrpSpPr>
            <p:nvPr userDrawn="1"/>
          </p:nvGrpSpPr>
          <p:grpSpPr bwMode="auto">
            <a:xfrm>
              <a:off x="3528" y="3715"/>
              <a:ext cx="792" cy="521"/>
              <a:chOff x="3527" y="3715"/>
              <a:chExt cx="792" cy="521"/>
            </a:xfrm>
          </p:grpSpPr>
          <p:sp>
            <p:nvSpPr>
              <p:cNvPr id="19462" name="Oval 6"/>
              <p:cNvSpPr>
                <a:spLocks noChangeArrowheads="1"/>
              </p:cNvSpPr>
              <p:nvPr/>
            </p:nvSpPr>
            <p:spPr bwMode="hidden">
              <a:xfrm>
                <a:off x="3686" y="3810"/>
                <a:ext cx="532" cy="327"/>
              </a:xfrm>
              <a:prstGeom prst="ellipse">
                <a:avLst/>
              </a:prstGeom>
              <a:gradFill rotWithShape="0">
                <a:gsLst>
                  <a:gs pos="0">
                    <a:schemeClr val="accent2"/>
                  </a:gs>
                  <a:gs pos="100000">
                    <a:schemeClr val="accent2">
                      <a:gamma/>
                      <a:shade val="90980"/>
                      <a:invGamma/>
                    </a:schemeClr>
                  </a:gs>
                </a:gsLst>
                <a:path path="shape">
                  <a:fillToRect l="50000" t="50000" r="50000" b="50000"/>
                </a:path>
              </a:gradFill>
              <a:ln>
                <a:noFill/>
              </a:ln>
              <a:effectLst/>
              <a:extLst/>
            </p:spPr>
            <p:txBody>
              <a:bodyPr/>
              <a:lstStyle/>
              <a:p>
                <a:pPr eaLnBrk="0" hangingPunct="0">
                  <a:defRPr/>
                </a:pPr>
                <a:endParaRPr lang="en-US"/>
              </a:p>
            </p:txBody>
          </p:sp>
          <p:sp>
            <p:nvSpPr>
              <p:cNvPr id="19463" name="Oval 7"/>
              <p:cNvSpPr>
                <a:spLocks noChangeArrowheads="1"/>
              </p:cNvSpPr>
              <p:nvPr/>
            </p:nvSpPr>
            <p:spPr bwMode="hidden">
              <a:xfrm>
                <a:off x="3726" y="3840"/>
                <a:ext cx="452" cy="275"/>
              </a:xfrm>
              <a:prstGeom prst="ellipse">
                <a:avLst/>
              </a:prstGeom>
              <a:gradFill rotWithShape="0">
                <a:gsLst>
                  <a:gs pos="0">
                    <a:schemeClr val="accent2">
                      <a:gamma/>
                      <a:shade val="90980"/>
                      <a:invGamma/>
                    </a:schemeClr>
                  </a:gs>
                  <a:gs pos="100000">
                    <a:schemeClr val="accent2"/>
                  </a:gs>
                </a:gsLst>
                <a:lin ang="5400000" scaled="1"/>
              </a:gradFill>
              <a:ln>
                <a:noFill/>
              </a:ln>
              <a:effectLst/>
              <a:extLst/>
            </p:spPr>
            <p:txBody>
              <a:bodyPr/>
              <a:lstStyle/>
              <a:p>
                <a:pPr eaLnBrk="0" hangingPunct="0">
                  <a:defRPr/>
                </a:pPr>
                <a:endParaRPr lang="en-US"/>
              </a:p>
            </p:txBody>
          </p:sp>
          <p:sp>
            <p:nvSpPr>
              <p:cNvPr id="19464" name="Oval 8"/>
              <p:cNvSpPr>
                <a:spLocks noChangeArrowheads="1"/>
              </p:cNvSpPr>
              <p:nvPr/>
            </p:nvSpPr>
            <p:spPr bwMode="hidden">
              <a:xfrm>
                <a:off x="3782" y="3872"/>
                <a:ext cx="344" cy="207"/>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hangingPunct="0">
                  <a:defRPr/>
                </a:pPr>
                <a:endParaRPr lang="en-US"/>
              </a:p>
            </p:txBody>
          </p:sp>
          <p:sp>
            <p:nvSpPr>
              <p:cNvPr id="19465" name="Oval 9"/>
              <p:cNvSpPr>
                <a:spLocks noChangeArrowheads="1"/>
              </p:cNvSpPr>
              <p:nvPr/>
            </p:nvSpPr>
            <p:spPr bwMode="hidden">
              <a:xfrm>
                <a:off x="3822" y="3896"/>
                <a:ext cx="262" cy="159"/>
              </a:xfrm>
              <a:prstGeom prst="ellipse">
                <a:avLst/>
              </a:prstGeom>
              <a:gradFill rotWithShape="0">
                <a:gsLst>
                  <a:gs pos="0">
                    <a:schemeClr val="accent2">
                      <a:gamma/>
                      <a:shade val="96863"/>
                      <a:invGamma/>
                    </a:schemeClr>
                  </a:gs>
                  <a:gs pos="100000">
                    <a:schemeClr val="accent2"/>
                  </a:gs>
                </a:gsLst>
                <a:lin ang="5400000" scaled="1"/>
              </a:gradFill>
              <a:ln>
                <a:noFill/>
              </a:ln>
              <a:effectLst/>
              <a:extLst/>
            </p:spPr>
            <p:txBody>
              <a:bodyPr/>
              <a:lstStyle/>
              <a:p>
                <a:pPr eaLnBrk="0" hangingPunct="0">
                  <a:defRPr/>
                </a:pPr>
                <a:endParaRPr lang="en-US"/>
              </a:p>
            </p:txBody>
          </p:sp>
          <p:sp>
            <p:nvSpPr>
              <p:cNvPr id="19466" name="Oval 10"/>
              <p:cNvSpPr>
                <a:spLocks noChangeArrowheads="1"/>
              </p:cNvSpPr>
              <p:nvPr/>
            </p:nvSpPr>
            <p:spPr bwMode="hidden">
              <a:xfrm>
                <a:off x="3856" y="3922"/>
                <a:ext cx="192" cy="107"/>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hangingPunct="0">
                  <a:defRPr/>
                </a:pPr>
                <a:endParaRPr lang="en-US"/>
              </a:p>
            </p:txBody>
          </p:sp>
          <p:sp>
            <p:nvSpPr>
              <p:cNvPr id="19467" name="Freeform 11"/>
              <p:cNvSpPr>
                <a:spLocks/>
              </p:cNvSpPr>
              <p:nvPr/>
            </p:nvSpPr>
            <p:spPr bwMode="hidden">
              <a:xfrm>
                <a:off x="3575" y="3715"/>
                <a:ext cx="383" cy="161"/>
              </a:xfrm>
              <a:custGeom>
                <a:avLst/>
                <a:gdLst>
                  <a:gd name="T0" fmla="*/ 376 w 382"/>
                  <a:gd name="T1" fmla="*/ 12 h 161"/>
                  <a:gd name="T2" fmla="*/ 257 w 382"/>
                  <a:gd name="T3" fmla="*/ 24 h 161"/>
                  <a:gd name="T4" fmla="*/ 149 w 382"/>
                  <a:gd name="T5" fmla="*/ 54 h 161"/>
                  <a:gd name="T6" fmla="*/ 101 w 382"/>
                  <a:gd name="T7" fmla="*/ 77 h 161"/>
                  <a:gd name="T8" fmla="*/ 59 w 382"/>
                  <a:gd name="T9" fmla="*/ 101 h 161"/>
                  <a:gd name="T10" fmla="*/ 24 w 382"/>
                  <a:gd name="T11" fmla="*/ 131 h 161"/>
                  <a:gd name="T12" fmla="*/ 0 w 382"/>
                  <a:gd name="T13" fmla="*/ 161 h 161"/>
                  <a:gd name="T14" fmla="*/ 0 w 382"/>
                  <a:gd name="T15" fmla="*/ 137 h 161"/>
                  <a:gd name="T16" fmla="*/ 29 w 382"/>
                  <a:gd name="T17" fmla="*/ 107 h 161"/>
                  <a:gd name="T18" fmla="*/ 65 w 382"/>
                  <a:gd name="T19" fmla="*/ 83 h 161"/>
                  <a:gd name="T20" fmla="*/ 155 w 382"/>
                  <a:gd name="T21" fmla="*/ 36 h 161"/>
                  <a:gd name="T22" fmla="*/ 257 w 382"/>
                  <a:gd name="T23" fmla="*/ 12 h 161"/>
                  <a:gd name="T24" fmla="*/ 376 w 382"/>
                  <a:gd name="T25" fmla="*/ 0 h 161"/>
                  <a:gd name="T26" fmla="*/ 376 w 382"/>
                  <a:gd name="T27" fmla="*/ 0 h 161"/>
                  <a:gd name="T28" fmla="*/ 382 w 382"/>
                  <a:gd name="T29" fmla="*/ 0 h 161"/>
                  <a:gd name="T30" fmla="*/ 382 w 382"/>
                  <a:gd name="T31" fmla="*/ 12 h 161"/>
                  <a:gd name="T32" fmla="*/ 376 w 382"/>
                  <a:gd name="T33" fmla="*/ 12 h 161"/>
                  <a:gd name="T34" fmla="*/ 376 w 382"/>
                  <a:gd name="T35" fmla="*/ 12 h 161"/>
                  <a:gd name="T36" fmla="*/ 376 w 382"/>
                  <a:gd name="T37"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161">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rotWithShape="0">
                <a:gsLst>
                  <a:gs pos="0">
                    <a:schemeClr val="accent2">
                      <a:gamma/>
                      <a:shade val="94118"/>
                      <a:invGamma/>
                    </a:schemeClr>
                  </a:gs>
                  <a:gs pos="100000">
                    <a:schemeClr val="accent2"/>
                  </a:gs>
                </a:gsLst>
                <a:lin ang="5400000" scaled="1"/>
              </a:gradFill>
              <a:ln>
                <a:noFill/>
              </a:ln>
              <a:extLst/>
            </p:spPr>
            <p:txBody>
              <a:bodyPr/>
              <a:lstStyle/>
              <a:p>
                <a:pPr eaLnBrk="0" hangingPunct="0">
                  <a:defRPr/>
                </a:pPr>
                <a:endParaRPr lang="en-US"/>
              </a:p>
            </p:txBody>
          </p:sp>
          <p:sp>
            <p:nvSpPr>
              <p:cNvPr id="19468" name="Freeform 12"/>
              <p:cNvSpPr>
                <a:spLocks/>
              </p:cNvSpPr>
              <p:nvPr/>
            </p:nvSpPr>
            <p:spPr bwMode="hidden">
              <a:xfrm>
                <a:off x="3695" y="4170"/>
                <a:ext cx="444" cy="66"/>
              </a:xfrm>
              <a:custGeom>
                <a:avLst/>
                <a:gdLst>
                  <a:gd name="T0" fmla="*/ 257 w 443"/>
                  <a:gd name="T1" fmla="*/ 54 h 66"/>
                  <a:gd name="T2" fmla="*/ 353 w 443"/>
                  <a:gd name="T3" fmla="*/ 48 h 66"/>
                  <a:gd name="T4" fmla="*/ 443 w 443"/>
                  <a:gd name="T5" fmla="*/ 24 h 66"/>
                  <a:gd name="T6" fmla="*/ 443 w 443"/>
                  <a:gd name="T7" fmla="*/ 36 h 66"/>
                  <a:gd name="T8" fmla="*/ 353 w 443"/>
                  <a:gd name="T9" fmla="*/ 60 h 66"/>
                  <a:gd name="T10" fmla="*/ 257 w 443"/>
                  <a:gd name="T11" fmla="*/ 66 h 66"/>
                  <a:gd name="T12" fmla="*/ 186 w 443"/>
                  <a:gd name="T13" fmla="*/ 60 h 66"/>
                  <a:gd name="T14" fmla="*/ 120 w 443"/>
                  <a:gd name="T15" fmla="*/ 48 h 66"/>
                  <a:gd name="T16" fmla="*/ 60 w 443"/>
                  <a:gd name="T17" fmla="*/ 36 h 66"/>
                  <a:gd name="T18" fmla="*/ 0 w 443"/>
                  <a:gd name="T19" fmla="*/ 12 h 66"/>
                  <a:gd name="T20" fmla="*/ 0 w 443"/>
                  <a:gd name="T21" fmla="*/ 0 h 66"/>
                  <a:gd name="T22" fmla="*/ 54 w 443"/>
                  <a:gd name="T23" fmla="*/ 24 h 66"/>
                  <a:gd name="T24" fmla="*/ 120 w 443"/>
                  <a:gd name="T25" fmla="*/ 36 h 66"/>
                  <a:gd name="T26" fmla="*/ 186 w 443"/>
                  <a:gd name="T27" fmla="*/ 48 h 66"/>
                  <a:gd name="T28" fmla="*/ 257 w 443"/>
                  <a:gd name="T29" fmla="*/ 54 h 66"/>
                  <a:gd name="T30" fmla="*/ 257 w 443"/>
                  <a:gd name="T31"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66">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rotWithShape="0">
                <a:gsLst>
                  <a:gs pos="0">
                    <a:schemeClr val="accent2">
                      <a:gamma/>
                      <a:shade val="84706"/>
                      <a:invGamma/>
                    </a:schemeClr>
                  </a:gs>
                  <a:gs pos="100000">
                    <a:schemeClr val="accent2"/>
                  </a:gs>
                </a:gsLst>
                <a:lin ang="18900000" scaled="1"/>
              </a:gradFill>
              <a:ln>
                <a:noFill/>
              </a:ln>
              <a:extLst/>
            </p:spPr>
            <p:txBody>
              <a:bodyPr/>
              <a:lstStyle/>
              <a:p>
                <a:pPr eaLnBrk="0" hangingPunct="0">
                  <a:defRPr/>
                </a:pPr>
                <a:endParaRPr lang="en-US"/>
              </a:p>
            </p:txBody>
          </p:sp>
          <p:sp>
            <p:nvSpPr>
              <p:cNvPr id="19469" name="Freeform 13"/>
              <p:cNvSpPr>
                <a:spLocks/>
              </p:cNvSpPr>
              <p:nvPr/>
            </p:nvSpPr>
            <p:spPr bwMode="hidden">
              <a:xfrm>
                <a:off x="3527" y="3906"/>
                <a:ext cx="89" cy="216"/>
              </a:xfrm>
              <a:custGeom>
                <a:avLst/>
                <a:gdLst>
                  <a:gd name="T0" fmla="*/ 12 w 89"/>
                  <a:gd name="T1" fmla="*/ 66 h 216"/>
                  <a:gd name="T2" fmla="*/ 18 w 89"/>
                  <a:gd name="T3" fmla="*/ 108 h 216"/>
                  <a:gd name="T4" fmla="*/ 36 w 89"/>
                  <a:gd name="T5" fmla="*/ 144 h 216"/>
                  <a:gd name="T6" fmla="*/ 60 w 89"/>
                  <a:gd name="T7" fmla="*/ 180 h 216"/>
                  <a:gd name="T8" fmla="*/ 89 w 89"/>
                  <a:gd name="T9" fmla="*/ 216 h 216"/>
                  <a:gd name="T10" fmla="*/ 72 w 89"/>
                  <a:gd name="T11" fmla="*/ 216 h 216"/>
                  <a:gd name="T12" fmla="*/ 42 w 89"/>
                  <a:gd name="T13" fmla="*/ 180 h 216"/>
                  <a:gd name="T14" fmla="*/ 18 w 89"/>
                  <a:gd name="T15" fmla="*/ 144 h 216"/>
                  <a:gd name="T16" fmla="*/ 6 w 89"/>
                  <a:gd name="T17" fmla="*/ 108 h 216"/>
                  <a:gd name="T18" fmla="*/ 0 w 89"/>
                  <a:gd name="T19" fmla="*/ 66 h 216"/>
                  <a:gd name="T20" fmla="*/ 0 w 89"/>
                  <a:gd name="T21" fmla="*/ 30 h 216"/>
                  <a:gd name="T22" fmla="*/ 12 w 89"/>
                  <a:gd name="T23" fmla="*/ 0 h 216"/>
                  <a:gd name="T24" fmla="*/ 30 w 89"/>
                  <a:gd name="T25" fmla="*/ 0 h 216"/>
                  <a:gd name="T26" fmla="*/ 18 w 89"/>
                  <a:gd name="T27" fmla="*/ 30 h 216"/>
                  <a:gd name="T28" fmla="*/ 12 w 89"/>
                  <a:gd name="T29" fmla="*/ 66 h 216"/>
                  <a:gd name="T30" fmla="*/ 12 w 89"/>
                  <a:gd name="T31" fmla="*/ 6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216">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hangingPunct="0">
                  <a:defRPr/>
                </a:pPr>
                <a:endParaRPr lang="en-US"/>
              </a:p>
            </p:txBody>
          </p:sp>
          <p:sp>
            <p:nvSpPr>
              <p:cNvPr id="19470" name="Freeform 14"/>
              <p:cNvSpPr>
                <a:spLocks/>
              </p:cNvSpPr>
              <p:nvPr/>
            </p:nvSpPr>
            <p:spPr bwMode="hidden">
              <a:xfrm>
                <a:off x="3569" y="3745"/>
                <a:ext cx="750" cy="461"/>
              </a:xfrm>
              <a:custGeom>
                <a:avLst/>
                <a:gdLst>
                  <a:gd name="T0" fmla="*/ 382 w 747"/>
                  <a:gd name="T1" fmla="*/ 443 h 461"/>
                  <a:gd name="T2" fmla="*/ 311 w 747"/>
                  <a:gd name="T3" fmla="*/ 437 h 461"/>
                  <a:gd name="T4" fmla="*/ 245 w 747"/>
                  <a:gd name="T5" fmla="*/ 425 h 461"/>
                  <a:gd name="T6" fmla="*/ 185 w 747"/>
                  <a:gd name="T7" fmla="*/ 407 h 461"/>
                  <a:gd name="T8" fmla="*/ 131 w 747"/>
                  <a:gd name="T9" fmla="*/ 383 h 461"/>
                  <a:gd name="T10" fmla="*/ 83 w 747"/>
                  <a:gd name="T11" fmla="*/ 347 h 461"/>
                  <a:gd name="T12" fmla="*/ 53 w 747"/>
                  <a:gd name="T13" fmla="*/ 311 h 461"/>
                  <a:gd name="T14" fmla="*/ 30 w 747"/>
                  <a:gd name="T15" fmla="*/ 269 h 461"/>
                  <a:gd name="T16" fmla="*/ 24 w 747"/>
                  <a:gd name="T17" fmla="*/ 227 h 461"/>
                  <a:gd name="T18" fmla="*/ 30 w 747"/>
                  <a:gd name="T19" fmla="*/ 185 h 461"/>
                  <a:gd name="T20" fmla="*/ 53 w 747"/>
                  <a:gd name="T21" fmla="*/ 143 h 461"/>
                  <a:gd name="T22" fmla="*/ 83 w 747"/>
                  <a:gd name="T23" fmla="*/ 107 h 461"/>
                  <a:gd name="T24" fmla="*/ 131 w 747"/>
                  <a:gd name="T25" fmla="*/ 77 h 461"/>
                  <a:gd name="T26" fmla="*/ 185 w 747"/>
                  <a:gd name="T27" fmla="*/ 47 h 461"/>
                  <a:gd name="T28" fmla="*/ 245 w 747"/>
                  <a:gd name="T29" fmla="*/ 30 h 461"/>
                  <a:gd name="T30" fmla="*/ 311 w 747"/>
                  <a:gd name="T31" fmla="*/ 18 h 461"/>
                  <a:gd name="T32" fmla="*/ 382 w 747"/>
                  <a:gd name="T33" fmla="*/ 12 h 461"/>
                  <a:gd name="T34" fmla="*/ 478 w 747"/>
                  <a:gd name="T35" fmla="*/ 18 h 461"/>
                  <a:gd name="T36" fmla="*/ 562 w 747"/>
                  <a:gd name="T37" fmla="*/ 41 h 461"/>
                  <a:gd name="T38" fmla="*/ 562 w 747"/>
                  <a:gd name="T39" fmla="*/ 36 h 461"/>
                  <a:gd name="T40" fmla="*/ 562 w 747"/>
                  <a:gd name="T41" fmla="*/ 30 h 461"/>
                  <a:gd name="T42" fmla="*/ 478 w 747"/>
                  <a:gd name="T43" fmla="*/ 6 h 461"/>
                  <a:gd name="T44" fmla="*/ 382 w 747"/>
                  <a:gd name="T45" fmla="*/ 0 h 461"/>
                  <a:gd name="T46" fmla="*/ 305 w 747"/>
                  <a:gd name="T47" fmla="*/ 6 h 461"/>
                  <a:gd name="T48" fmla="*/ 233 w 747"/>
                  <a:gd name="T49" fmla="*/ 18 h 461"/>
                  <a:gd name="T50" fmla="*/ 167 w 747"/>
                  <a:gd name="T51" fmla="*/ 41 h 461"/>
                  <a:gd name="T52" fmla="*/ 113 w 747"/>
                  <a:gd name="T53" fmla="*/ 65 h 461"/>
                  <a:gd name="T54" fmla="*/ 65 w 747"/>
                  <a:gd name="T55" fmla="*/ 101 h 461"/>
                  <a:gd name="T56" fmla="*/ 30 w 747"/>
                  <a:gd name="T57" fmla="*/ 137 h 461"/>
                  <a:gd name="T58" fmla="*/ 6 w 747"/>
                  <a:gd name="T59" fmla="*/ 179 h 461"/>
                  <a:gd name="T60" fmla="*/ 0 w 747"/>
                  <a:gd name="T61" fmla="*/ 227 h 461"/>
                  <a:gd name="T62" fmla="*/ 6 w 747"/>
                  <a:gd name="T63" fmla="*/ 275 h 461"/>
                  <a:gd name="T64" fmla="*/ 30 w 747"/>
                  <a:gd name="T65" fmla="*/ 317 h 461"/>
                  <a:gd name="T66" fmla="*/ 65 w 747"/>
                  <a:gd name="T67" fmla="*/ 359 h 461"/>
                  <a:gd name="T68" fmla="*/ 113 w 747"/>
                  <a:gd name="T69" fmla="*/ 395 h 461"/>
                  <a:gd name="T70" fmla="*/ 167 w 747"/>
                  <a:gd name="T71" fmla="*/ 419 h 461"/>
                  <a:gd name="T72" fmla="*/ 233 w 747"/>
                  <a:gd name="T73" fmla="*/ 443 h 461"/>
                  <a:gd name="T74" fmla="*/ 305 w 747"/>
                  <a:gd name="T75" fmla="*/ 455 h 461"/>
                  <a:gd name="T76" fmla="*/ 382 w 747"/>
                  <a:gd name="T77" fmla="*/ 461 h 461"/>
                  <a:gd name="T78" fmla="*/ 448 w 747"/>
                  <a:gd name="T79" fmla="*/ 455 h 461"/>
                  <a:gd name="T80" fmla="*/ 508 w 747"/>
                  <a:gd name="T81" fmla="*/ 449 h 461"/>
                  <a:gd name="T82" fmla="*/ 609 w 747"/>
                  <a:gd name="T83" fmla="*/ 413 h 461"/>
                  <a:gd name="T84" fmla="*/ 657 w 747"/>
                  <a:gd name="T85" fmla="*/ 389 h 461"/>
                  <a:gd name="T86" fmla="*/ 693 w 747"/>
                  <a:gd name="T87" fmla="*/ 359 h 461"/>
                  <a:gd name="T88" fmla="*/ 723 w 747"/>
                  <a:gd name="T89" fmla="*/ 329 h 461"/>
                  <a:gd name="T90" fmla="*/ 747 w 747"/>
                  <a:gd name="T91" fmla="*/ 293 h 461"/>
                  <a:gd name="T92" fmla="*/ 741 w 747"/>
                  <a:gd name="T93" fmla="*/ 287 h 461"/>
                  <a:gd name="T94" fmla="*/ 729 w 747"/>
                  <a:gd name="T95" fmla="*/ 281 h 461"/>
                  <a:gd name="T96" fmla="*/ 711 w 747"/>
                  <a:gd name="T97" fmla="*/ 317 h 461"/>
                  <a:gd name="T98" fmla="*/ 681 w 747"/>
                  <a:gd name="T99" fmla="*/ 347 h 461"/>
                  <a:gd name="T100" fmla="*/ 645 w 747"/>
                  <a:gd name="T101" fmla="*/ 377 h 461"/>
                  <a:gd name="T102" fmla="*/ 604 w 747"/>
                  <a:gd name="T103" fmla="*/ 401 h 461"/>
                  <a:gd name="T104" fmla="*/ 502 w 747"/>
                  <a:gd name="T105" fmla="*/ 431 h 461"/>
                  <a:gd name="T106" fmla="*/ 442 w 747"/>
                  <a:gd name="T107" fmla="*/ 443 h 461"/>
                  <a:gd name="T108" fmla="*/ 382 w 747"/>
                  <a:gd name="T109" fmla="*/ 443 h 461"/>
                  <a:gd name="T110" fmla="*/ 382 w 747"/>
                  <a:gd name="T111" fmla="*/ 44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7" h="461">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rotWithShape="0">
                <a:gsLst>
                  <a:gs pos="0">
                    <a:schemeClr val="accent2"/>
                  </a:gs>
                  <a:gs pos="100000">
                    <a:schemeClr val="accent2">
                      <a:gamma/>
                      <a:shade val="90980"/>
                      <a:invGamma/>
                    </a:schemeClr>
                  </a:gs>
                </a:gsLst>
                <a:path path="rect">
                  <a:fillToRect l="50000" t="50000" r="50000" b="50000"/>
                </a:path>
              </a:gradFill>
              <a:ln>
                <a:noFill/>
              </a:ln>
              <a:extLst/>
            </p:spPr>
            <p:txBody>
              <a:bodyPr/>
              <a:lstStyle/>
              <a:p>
                <a:pPr eaLnBrk="0" hangingPunct="0">
                  <a:defRPr/>
                </a:pPr>
                <a:endParaRPr lang="en-US"/>
              </a:p>
            </p:txBody>
          </p:sp>
          <p:sp>
            <p:nvSpPr>
              <p:cNvPr id="19471" name="Freeform 15"/>
              <p:cNvSpPr>
                <a:spLocks/>
              </p:cNvSpPr>
              <p:nvPr/>
            </p:nvSpPr>
            <p:spPr bwMode="hidden">
              <a:xfrm>
                <a:off x="4037" y="3721"/>
                <a:ext cx="96" cy="30"/>
              </a:xfrm>
              <a:custGeom>
                <a:avLst/>
                <a:gdLst>
                  <a:gd name="T0" fmla="*/ 0 w 96"/>
                  <a:gd name="T1" fmla="*/ 0 h 30"/>
                  <a:gd name="T2" fmla="*/ 0 w 96"/>
                  <a:gd name="T3" fmla="*/ 12 h 30"/>
                  <a:gd name="T4" fmla="*/ 48 w 96"/>
                  <a:gd name="T5" fmla="*/ 18 h 30"/>
                  <a:gd name="T6" fmla="*/ 96 w 96"/>
                  <a:gd name="T7" fmla="*/ 30 h 30"/>
                  <a:gd name="T8" fmla="*/ 96 w 96"/>
                  <a:gd name="T9" fmla="*/ 24 h 30"/>
                  <a:gd name="T10" fmla="*/ 96 w 96"/>
                  <a:gd name="T11" fmla="*/ 18 h 30"/>
                  <a:gd name="T12" fmla="*/ 48 w 96"/>
                  <a:gd name="T13" fmla="*/ 12 h 30"/>
                  <a:gd name="T14" fmla="*/ 0 w 96"/>
                  <a:gd name="T15" fmla="*/ 0 h 30"/>
                  <a:gd name="T16" fmla="*/ 0 w 96"/>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30">
                    <a:moveTo>
                      <a:pt x="0" y="0"/>
                    </a:moveTo>
                    <a:lnTo>
                      <a:pt x="0" y="12"/>
                    </a:lnTo>
                    <a:lnTo>
                      <a:pt x="48" y="18"/>
                    </a:lnTo>
                    <a:lnTo>
                      <a:pt x="96" y="30"/>
                    </a:lnTo>
                    <a:lnTo>
                      <a:pt x="96" y="24"/>
                    </a:lnTo>
                    <a:lnTo>
                      <a:pt x="96" y="18"/>
                    </a:lnTo>
                    <a:lnTo>
                      <a:pt x="48" y="12"/>
                    </a:lnTo>
                    <a:lnTo>
                      <a:pt x="0" y="0"/>
                    </a:lnTo>
                    <a:lnTo>
                      <a:pt x="0" y="0"/>
                    </a:lnTo>
                    <a:close/>
                  </a:path>
                </a:pathLst>
              </a:custGeom>
              <a:gradFill rotWithShape="0">
                <a:gsLst>
                  <a:gs pos="0">
                    <a:schemeClr val="accent2"/>
                  </a:gs>
                  <a:gs pos="100000">
                    <a:schemeClr val="accent2">
                      <a:gamma/>
                      <a:shade val="87843"/>
                      <a:invGamma/>
                    </a:schemeClr>
                  </a:gs>
                </a:gsLst>
                <a:lin ang="0" scaled="1"/>
              </a:gradFill>
              <a:ln>
                <a:noFill/>
              </a:ln>
              <a:extLst/>
            </p:spPr>
            <p:txBody>
              <a:bodyPr/>
              <a:lstStyle/>
              <a:p>
                <a:pPr eaLnBrk="0" hangingPunct="0">
                  <a:defRPr/>
                </a:pPr>
                <a:endParaRPr lang="en-US"/>
              </a:p>
            </p:txBody>
          </p:sp>
          <p:sp>
            <p:nvSpPr>
              <p:cNvPr id="19472" name="Oval 16"/>
              <p:cNvSpPr>
                <a:spLocks noChangeArrowheads="1"/>
              </p:cNvSpPr>
              <p:nvPr/>
            </p:nvSpPr>
            <p:spPr bwMode="hidden">
              <a:xfrm>
                <a:off x="3910" y="3948"/>
                <a:ext cx="84" cy="53"/>
              </a:xfrm>
              <a:prstGeom prst="ellipse">
                <a:avLst/>
              </a:prstGeom>
              <a:gradFill rotWithShape="0">
                <a:gsLst>
                  <a:gs pos="0">
                    <a:schemeClr val="accent2">
                      <a:gamma/>
                      <a:shade val="94118"/>
                      <a:invGamma/>
                    </a:schemeClr>
                  </a:gs>
                  <a:gs pos="100000">
                    <a:schemeClr val="accent2"/>
                  </a:gs>
                </a:gsLst>
                <a:lin ang="5400000" scaled="1"/>
              </a:gradFill>
              <a:ln>
                <a:noFill/>
              </a:ln>
              <a:effectLst/>
              <a:extLst/>
            </p:spPr>
            <p:txBody>
              <a:bodyPr/>
              <a:lstStyle/>
              <a:p>
                <a:pPr eaLnBrk="0" hangingPunct="0">
                  <a:defRPr/>
                </a:pPr>
                <a:endParaRPr lang="en-US"/>
              </a:p>
            </p:txBody>
          </p:sp>
        </p:grpSp>
        <p:grpSp>
          <p:nvGrpSpPr>
            <p:cNvPr id="1035" name="Group 17"/>
            <p:cNvGrpSpPr>
              <a:grpSpLocks/>
            </p:cNvGrpSpPr>
            <p:nvPr userDrawn="1"/>
          </p:nvGrpSpPr>
          <p:grpSpPr bwMode="auto">
            <a:xfrm>
              <a:off x="1776" y="3631"/>
              <a:ext cx="1626" cy="683"/>
              <a:chOff x="1776" y="3631"/>
              <a:chExt cx="1626" cy="683"/>
            </a:xfrm>
          </p:grpSpPr>
          <p:sp>
            <p:nvSpPr>
              <p:cNvPr id="19474" name="Oval 18"/>
              <p:cNvSpPr>
                <a:spLocks noChangeArrowheads="1"/>
              </p:cNvSpPr>
              <p:nvPr/>
            </p:nvSpPr>
            <p:spPr bwMode="hidden">
              <a:xfrm>
                <a:off x="2268" y="3934"/>
                <a:ext cx="638" cy="377"/>
              </a:xfrm>
              <a:prstGeom prst="ellipse">
                <a:avLst/>
              </a:prstGeom>
              <a:gradFill rotWithShape="0">
                <a:gsLst>
                  <a:gs pos="0">
                    <a:schemeClr val="accent2">
                      <a:gamma/>
                      <a:shade val="87843"/>
                      <a:invGamma/>
                    </a:schemeClr>
                  </a:gs>
                  <a:gs pos="100000">
                    <a:schemeClr val="accent2"/>
                  </a:gs>
                </a:gsLst>
                <a:lin ang="2700000" scaled="1"/>
              </a:gradFill>
              <a:ln>
                <a:noFill/>
              </a:ln>
              <a:effectLst/>
              <a:extLst/>
            </p:spPr>
            <p:txBody>
              <a:bodyPr/>
              <a:lstStyle/>
              <a:p>
                <a:pPr eaLnBrk="0" hangingPunct="0">
                  <a:defRPr/>
                </a:pPr>
                <a:endParaRPr lang="en-US"/>
              </a:p>
            </p:txBody>
          </p:sp>
          <p:sp>
            <p:nvSpPr>
              <p:cNvPr id="19475" name="Oval 19"/>
              <p:cNvSpPr>
                <a:spLocks noChangeArrowheads="1"/>
              </p:cNvSpPr>
              <p:nvPr/>
            </p:nvSpPr>
            <p:spPr bwMode="hidden">
              <a:xfrm>
                <a:off x="2314" y="3958"/>
                <a:ext cx="543" cy="332"/>
              </a:xfrm>
              <a:prstGeom prst="ellipse">
                <a:avLst/>
              </a:prstGeom>
              <a:gradFill rotWithShape="0">
                <a:gsLst>
                  <a:gs pos="0">
                    <a:schemeClr val="accent2"/>
                  </a:gs>
                  <a:gs pos="100000">
                    <a:schemeClr val="accent2">
                      <a:gamma/>
                      <a:shade val="87843"/>
                      <a:invGamma/>
                    </a:schemeClr>
                  </a:gs>
                </a:gsLst>
                <a:lin ang="2700000" scaled="1"/>
              </a:gradFill>
              <a:ln>
                <a:noFill/>
              </a:ln>
              <a:effectLst/>
              <a:extLst/>
            </p:spPr>
            <p:txBody>
              <a:bodyPr/>
              <a:lstStyle/>
              <a:p>
                <a:pPr eaLnBrk="0" hangingPunct="0">
                  <a:defRPr/>
                </a:pPr>
                <a:endParaRPr lang="en-US"/>
              </a:p>
            </p:txBody>
          </p:sp>
          <p:sp>
            <p:nvSpPr>
              <p:cNvPr id="19476" name="Oval 20"/>
              <p:cNvSpPr>
                <a:spLocks noChangeArrowheads="1"/>
              </p:cNvSpPr>
              <p:nvPr/>
            </p:nvSpPr>
            <p:spPr bwMode="hidden">
              <a:xfrm>
                <a:off x="2341" y="3979"/>
                <a:ext cx="501" cy="299"/>
              </a:xfrm>
              <a:prstGeom prst="ellipse">
                <a:avLst/>
              </a:prstGeom>
              <a:gradFill rotWithShape="0">
                <a:gsLst>
                  <a:gs pos="0">
                    <a:schemeClr val="accent2">
                      <a:gamma/>
                      <a:shade val="90980"/>
                      <a:invGamma/>
                    </a:schemeClr>
                  </a:gs>
                  <a:gs pos="100000">
                    <a:schemeClr val="accent2"/>
                  </a:gs>
                </a:gsLst>
                <a:lin ang="2700000" scaled="1"/>
              </a:gradFill>
              <a:ln>
                <a:noFill/>
              </a:ln>
              <a:effectLst/>
              <a:extLst/>
            </p:spPr>
            <p:txBody>
              <a:bodyPr/>
              <a:lstStyle/>
              <a:p>
                <a:pPr eaLnBrk="0" hangingPunct="0">
                  <a:defRPr/>
                </a:pPr>
                <a:endParaRPr lang="en-US"/>
              </a:p>
            </p:txBody>
          </p:sp>
          <p:sp>
            <p:nvSpPr>
              <p:cNvPr id="19477" name="Oval 21"/>
              <p:cNvSpPr>
                <a:spLocks noChangeArrowheads="1"/>
              </p:cNvSpPr>
              <p:nvPr/>
            </p:nvSpPr>
            <p:spPr bwMode="hidden">
              <a:xfrm>
                <a:off x="2368" y="3997"/>
                <a:ext cx="444" cy="258"/>
              </a:xfrm>
              <a:prstGeom prst="ellipse">
                <a:avLst/>
              </a:prstGeom>
              <a:gradFill rotWithShape="0">
                <a:gsLst>
                  <a:gs pos="0">
                    <a:schemeClr val="accent2">
                      <a:gamma/>
                      <a:shade val="87843"/>
                      <a:invGamma/>
                    </a:schemeClr>
                  </a:gs>
                  <a:gs pos="100000">
                    <a:schemeClr val="accent2"/>
                  </a:gs>
                </a:gsLst>
                <a:lin ang="5400000" scaled="1"/>
              </a:gradFill>
              <a:ln>
                <a:noFill/>
              </a:ln>
              <a:effectLst/>
              <a:extLst/>
            </p:spPr>
            <p:txBody>
              <a:bodyPr/>
              <a:lstStyle/>
              <a:p>
                <a:pPr eaLnBrk="0" hangingPunct="0">
                  <a:defRPr/>
                </a:pPr>
                <a:endParaRPr lang="en-US"/>
              </a:p>
            </p:txBody>
          </p:sp>
          <p:sp>
            <p:nvSpPr>
              <p:cNvPr id="19478" name="Oval 22"/>
              <p:cNvSpPr>
                <a:spLocks noChangeArrowheads="1"/>
              </p:cNvSpPr>
              <p:nvPr/>
            </p:nvSpPr>
            <p:spPr bwMode="hidden">
              <a:xfrm>
                <a:off x="2385" y="4005"/>
                <a:ext cx="413" cy="240"/>
              </a:xfrm>
              <a:prstGeom prst="ellipse">
                <a:avLst/>
              </a:prstGeom>
              <a:gradFill rotWithShape="0">
                <a:gsLst>
                  <a:gs pos="0">
                    <a:schemeClr val="accent2">
                      <a:gamma/>
                      <a:shade val="94118"/>
                      <a:invGamma/>
                    </a:schemeClr>
                  </a:gs>
                  <a:gs pos="100000">
                    <a:schemeClr val="accent2"/>
                  </a:gs>
                </a:gsLst>
                <a:lin ang="5400000" scaled="1"/>
              </a:gradFill>
              <a:ln>
                <a:noFill/>
              </a:ln>
              <a:effectLst/>
              <a:extLst/>
            </p:spPr>
            <p:txBody>
              <a:bodyPr/>
              <a:lstStyle/>
              <a:p>
                <a:pPr eaLnBrk="0" hangingPunct="0">
                  <a:defRPr/>
                </a:pPr>
                <a:endParaRPr lang="en-US"/>
              </a:p>
            </p:txBody>
          </p:sp>
          <p:sp>
            <p:nvSpPr>
              <p:cNvPr id="19479" name="Oval 23"/>
              <p:cNvSpPr>
                <a:spLocks noChangeArrowheads="1"/>
              </p:cNvSpPr>
              <p:nvPr/>
            </p:nvSpPr>
            <p:spPr bwMode="hidden">
              <a:xfrm>
                <a:off x="2437" y="4026"/>
                <a:ext cx="306" cy="192"/>
              </a:xfrm>
              <a:prstGeom prst="ellipse">
                <a:avLst/>
              </a:prstGeom>
              <a:gradFill rotWithShape="0">
                <a:gsLst>
                  <a:gs pos="0">
                    <a:schemeClr val="accent2">
                      <a:gamma/>
                      <a:shade val="87843"/>
                      <a:invGamma/>
                    </a:schemeClr>
                  </a:gs>
                  <a:gs pos="100000">
                    <a:schemeClr val="accent2"/>
                  </a:gs>
                </a:gsLst>
                <a:lin ang="5400000" scaled="1"/>
              </a:gradFill>
              <a:ln>
                <a:noFill/>
              </a:ln>
              <a:effectLst/>
              <a:extLst/>
            </p:spPr>
            <p:txBody>
              <a:bodyPr/>
              <a:lstStyle/>
              <a:p>
                <a:pPr eaLnBrk="0" hangingPunct="0">
                  <a:defRPr/>
                </a:pPr>
                <a:endParaRPr lang="en-US"/>
              </a:p>
            </p:txBody>
          </p:sp>
          <p:sp>
            <p:nvSpPr>
              <p:cNvPr id="19480" name="Oval 24"/>
              <p:cNvSpPr>
                <a:spLocks noChangeArrowheads="1"/>
              </p:cNvSpPr>
              <p:nvPr/>
            </p:nvSpPr>
            <p:spPr bwMode="hidden">
              <a:xfrm>
                <a:off x="2476" y="4056"/>
                <a:ext cx="227" cy="135"/>
              </a:xfrm>
              <a:prstGeom prst="ellipse">
                <a:avLst/>
              </a:prstGeom>
              <a:gradFill rotWithShape="0">
                <a:gsLst>
                  <a:gs pos="0">
                    <a:schemeClr val="accent2"/>
                  </a:gs>
                  <a:gs pos="100000">
                    <a:schemeClr val="accent2">
                      <a:gamma/>
                      <a:shade val="90980"/>
                      <a:invGamma/>
                    </a:schemeClr>
                  </a:gs>
                </a:gsLst>
                <a:lin ang="2700000" scaled="1"/>
              </a:gradFill>
              <a:ln>
                <a:noFill/>
              </a:ln>
              <a:effectLst/>
              <a:extLst/>
            </p:spPr>
            <p:txBody>
              <a:bodyPr/>
              <a:lstStyle/>
              <a:p>
                <a:pPr eaLnBrk="0" hangingPunct="0">
                  <a:defRPr/>
                </a:pPr>
                <a:endParaRPr lang="en-US"/>
              </a:p>
            </p:txBody>
          </p:sp>
          <p:sp>
            <p:nvSpPr>
              <p:cNvPr id="19481" name="Oval 25"/>
              <p:cNvSpPr>
                <a:spLocks noChangeArrowheads="1"/>
              </p:cNvSpPr>
              <p:nvPr/>
            </p:nvSpPr>
            <p:spPr bwMode="hidden">
              <a:xfrm>
                <a:off x="2542" y="4097"/>
                <a:ext cx="90" cy="60"/>
              </a:xfrm>
              <a:prstGeom prst="ellipse">
                <a:avLst/>
              </a:prstGeom>
              <a:gradFill rotWithShape="0">
                <a:gsLst>
                  <a:gs pos="0">
                    <a:schemeClr val="accent2"/>
                  </a:gs>
                  <a:gs pos="100000">
                    <a:schemeClr val="accent2">
                      <a:gamma/>
                      <a:shade val="90980"/>
                      <a:invGamma/>
                    </a:schemeClr>
                  </a:gs>
                </a:gsLst>
                <a:lin ang="0" scaled="1"/>
              </a:gradFill>
              <a:ln>
                <a:noFill/>
              </a:ln>
              <a:effectLst/>
              <a:extLst/>
            </p:spPr>
            <p:txBody>
              <a:bodyPr/>
              <a:lstStyle/>
              <a:p>
                <a:pPr eaLnBrk="0" hangingPunct="0">
                  <a:defRPr/>
                </a:pPr>
                <a:endParaRPr lang="en-US"/>
              </a:p>
            </p:txBody>
          </p:sp>
          <p:sp>
            <p:nvSpPr>
              <p:cNvPr id="19482" name="Freeform 26"/>
              <p:cNvSpPr>
                <a:spLocks/>
              </p:cNvSpPr>
              <p:nvPr/>
            </p:nvSpPr>
            <p:spPr bwMode="hidden">
              <a:xfrm>
                <a:off x="2585" y="3822"/>
                <a:ext cx="449" cy="186"/>
              </a:xfrm>
              <a:custGeom>
                <a:avLst/>
                <a:gdLst>
                  <a:gd name="T0" fmla="*/ 6 w 448"/>
                  <a:gd name="T1" fmla="*/ 6 h 186"/>
                  <a:gd name="T2" fmla="*/ 78 w 448"/>
                  <a:gd name="T3" fmla="*/ 12 h 186"/>
                  <a:gd name="T4" fmla="*/ 150 w 448"/>
                  <a:gd name="T5" fmla="*/ 18 h 186"/>
                  <a:gd name="T6" fmla="*/ 215 w 448"/>
                  <a:gd name="T7" fmla="*/ 36 h 186"/>
                  <a:gd name="T8" fmla="*/ 275 w 448"/>
                  <a:gd name="T9" fmla="*/ 60 h 186"/>
                  <a:gd name="T10" fmla="*/ 329 w 448"/>
                  <a:gd name="T11" fmla="*/ 84 h 186"/>
                  <a:gd name="T12" fmla="*/ 377 w 448"/>
                  <a:gd name="T13" fmla="*/ 114 h 186"/>
                  <a:gd name="T14" fmla="*/ 419 w 448"/>
                  <a:gd name="T15" fmla="*/ 150 h 186"/>
                  <a:gd name="T16" fmla="*/ 448 w 448"/>
                  <a:gd name="T17" fmla="*/ 186 h 186"/>
                  <a:gd name="T18" fmla="*/ 448 w 448"/>
                  <a:gd name="T19" fmla="*/ 162 h 186"/>
                  <a:gd name="T20" fmla="*/ 413 w 448"/>
                  <a:gd name="T21" fmla="*/ 126 h 186"/>
                  <a:gd name="T22" fmla="*/ 371 w 448"/>
                  <a:gd name="T23" fmla="*/ 96 h 186"/>
                  <a:gd name="T24" fmla="*/ 323 w 448"/>
                  <a:gd name="T25" fmla="*/ 66 h 186"/>
                  <a:gd name="T26" fmla="*/ 269 w 448"/>
                  <a:gd name="T27" fmla="*/ 48 h 186"/>
                  <a:gd name="T28" fmla="*/ 144 w 448"/>
                  <a:gd name="T29" fmla="*/ 12 h 186"/>
                  <a:gd name="T30" fmla="*/ 78 w 448"/>
                  <a:gd name="T31" fmla="*/ 6 h 186"/>
                  <a:gd name="T32" fmla="*/ 6 w 448"/>
                  <a:gd name="T33" fmla="*/ 0 h 186"/>
                  <a:gd name="T34" fmla="*/ 0 w 448"/>
                  <a:gd name="T35" fmla="*/ 0 h 186"/>
                  <a:gd name="T36" fmla="*/ 0 w 448"/>
                  <a:gd name="T37" fmla="*/ 0 h 186"/>
                  <a:gd name="T38" fmla="*/ 0 w 448"/>
                  <a:gd name="T39" fmla="*/ 6 h 186"/>
                  <a:gd name="T40" fmla="*/ 0 w 448"/>
                  <a:gd name="T41" fmla="*/ 6 h 186"/>
                  <a:gd name="T42" fmla="*/ 6 w 448"/>
                  <a:gd name="T43" fmla="*/ 6 h 186"/>
                  <a:gd name="T44" fmla="*/ 6 w 448"/>
                  <a:gd name="T45" fmla="*/ 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 h="186">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rotWithShape="0">
                <a:gsLst>
                  <a:gs pos="0">
                    <a:schemeClr val="accent2">
                      <a:gamma/>
                      <a:shade val="90980"/>
                      <a:invGamma/>
                    </a:schemeClr>
                  </a:gs>
                  <a:gs pos="100000">
                    <a:schemeClr val="accent2"/>
                  </a:gs>
                </a:gsLst>
                <a:lin ang="5400000" scaled="1"/>
              </a:gradFill>
              <a:ln>
                <a:noFill/>
              </a:ln>
              <a:extLst/>
            </p:spPr>
            <p:txBody>
              <a:bodyPr/>
              <a:lstStyle/>
              <a:p>
                <a:pPr eaLnBrk="0" hangingPunct="0">
                  <a:defRPr/>
                </a:pPr>
                <a:endParaRPr lang="en-US"/>
              </a:p>
            </p:txBody>
          </p:sp>
          <p:sp>
            <p:nvSpPr>
              <p:cNvPr id="19483" name="Freeform 27"/>
              <p:cNvSpPr>
                <a:spLocks/>
              </p:cNvSpPr>
              <p:nvPr/>
            </p:nvSpPr>
            <p:spPr bwMode="hidden">
              <a:xfrm>
                <a:off x="2142" y="3852"/>
                <a:ext cx="892" cy="462"/>
              </a:xfrm>
              <a:custGeom>
                <a:avLst/>
                <a:gdLst>
                  <a:gd name="T0" fmla="*/ 23 w 890"/>
                  <a:gd name="T1" fmla="*/ 276 h 462"/>
                  <a:gd name="T2" fmla="*/ 29 w 890"/>
                  <a:gd name="T3" fmla="*/ 222 h 462"/>
                  <a:gd name="T4" fmla="*/ 59 w 890"/>
                  <a:gd name="T5" fmla="*/ 174 h 462"/>
                  <a:gd name="T6" fmla="*/ 95 w 890"/>
                  <a:gd name="T7" fmla="*/ 132 h 462"/>
                  <a:gd name="T8" fmla="*/ 149 w 890"/>
                  <a:gd name="T9" fmla="*/ 96 h 462"/>
                  <a:gd name="T10" fmla="*/ 209 w 890"/>
                  <a:gd name="T11" fmla="*/ 60 h 462"/>
                  <a:gd name="T12" fmla="*/ 281 w 890"/>
                  <a:gd name="T13" fmla="*/ 36 h 462"/>
                  <a:gd name="T14" fmla="*/ 364 w 890"/>
                  <a:gd name="T15" fmla="*/ 24 h 462"/>
                  <a:gd name="T16" fmla="*/ 448 w 890"/>
                  <a:gd name="T17" fmla="*/ 18 h 462"/>
                  <a:gd name="T18" fmla="*/ 532 w 890"/>
                  <a:gd name="T19" fmla="*/ 24 h 462"/>
                  <a:gd name="T20" fmla="*/ 609 w 890"/>
                  <a:gd name="T21" fmla="*/ 36 h 462"/>
                  <a:gd name="T22" fmla="*/ 681 w 890"/>
                  <a:gd name="T23" fmla="*/ 60 h 462"/>
                  <a:gd name="T24" fmla="*/ 741 w 890"/>
                  <a:gd name="T25" fmla="*/ 96 h 462"/>
                  <a:gd name="T26" fmla="*/ 795 w 890"/>
                  <a:gd name="T27" fmla="*/ 132 h 462"/>
                  <a:gd name="T28" fmla="*/ 831 w 890"/>
                  <a:gd name="T29" fmla="*/ 174 h 462"/>
                  <a:gd name="T30" fmla="*/ 861 w 890"/>
                  <a:gd name="T31" fmla="*/ 222 h 462"/>
                  <a:gd name="T32" fmla="*/ 867 w 890"/>
                  <a:gd name="T33" fmla="*/ 276 h 462"/>
                  <a:gd name="T34" fmla="*/ 855 w 890"/>
                  <a:gd name="T35" fmla="*/ 330 h 462"/>
                  <a:gd name="T36" fmla="*/ 831 w 890"/>
                  <a:gd name="T37" fmla="*/ 378 h 462"/>
                  <a:gd name="T38" fmla="*/ 783 w 890"/>
                  <a:gd name="T39" fmla="*/ 426 h 462"/>
                  <a:gd name="T40" fmla="*/ 723 w 890"/>
                  <a:gd name="T41" fmla="*/ 462 h 462"/>
                  <a:gd name="T42" fmla="*/ 765 w 890"/>
                  <a:gd name="T43" fmla="*/ 462 h 462"/>
                  <a:gd name="T44" fmla="*/ 819 w 890"/>
                  <a:gd name="T45" fmla="*/ 426 h 462"/>
                  <a:gd name="T46" fmla="*/ 855 w 890"/>
                  <a:gd name="T47" fmla="*/ 378 h 462"/>
                  <a:gd name="T48" fmla="*/ 884 w 890"/>
                  <a:gd name="T49" fmla="*/ 330 h 462"/>
                  <a:gd name="T50" fmla="*/ 890 w 890"/>
                  <a:gd name="T51" fmla="*/ 276 h 462"/>
                  <a:gd name="T52" fmla="*/ 884 w 890"/>
                  <a:gd name="T53" fmla="*/ 222 h 462"/>
                  <a:gd name="T54" fmla="*/ 855 w 890"/>
                  <a:gd name="T55" fmla="*/ 168 h 462"/>
                  <a:gd name="T56" fmla="*/ 813 w 890"/>
                  <a:gd name="T57" fmla="*/ 120 h 462"/>
                  <a:gd name="T58" fmla="*/ 759 w 890"/>
                  <a:gd name="T59" fmla="*/ 84 h 462"/>
                  <a:gd name="T60" fmla="*/ 693 w 890"/>
                  <a:gd name="T61" fmla="*/ 48 h 462"/>
                  <a:gd name="T62" fmla="*/ 621 w 890"/>
                  <a:gd name="T63" fmla="*/ 24 h 462"/>
                  <a:gd name="T64" fmla="*/ 538 w 890"/>
                  <a:gd name="T65" fmla="*/ 6 h 462"/>
                  <a:gd name="T66" fmla="*/ 448 w 890"/>
                  <a:gd name="T67" fmla="*/ 0 h 462"/>
                  <a:gd name="T68" fmla="*/ 358 w 890"/>
                  <a:gd name="T69" fmla="*/ 6 h 462"/>
                  <a:gd name="T70" fmla="*/ 275 w 890"/>
                  <a:gd name="T71" fmla="*/ 24 h 462"/>
                  <a:gd name="T72" fmla="*/ 197 w 890"/>
                  <a:gd name="T73" fmla="*/ 48 h 462"/>
                  <a:gd name="T74" fmla="*/ 131 w 890"/>
                  <a:gd name="T75" fmla="*/ 84 h 462"/>
                  <a:gd name="T76" fmla="*/ 77 w 890"/>
                  <a:gd name="T77" fmla="*/ 120 h 462"/>
                  <a:gd name="T78" fmla="*/ 35 w 890"/>
                  <a:gd name="T79" fmla="*/ 168 h 462"/>
                  <a:gd name="T80" fmla="*/ 12 w 890"/>
                  <a:gd name="T81" fmla="*/ 222 h 462"/>
                  <a:gd name="T82" fmla="*/ 0 w 890"/>
                  <a:gd name="T83" fmla="*/ 276 h 462"/>
                  <a:gd name="T84" fmla="*/ 6 w 890"/>
                  <a:gd name="T85" fmla="*/ 330 h 462"/>
                  <a:gd name="T86" fmla="*/ 35 w 890"/>
                  <a:gd name="T87" fmla="*/ 378 h 462"/>
                  <a:gd name="T88" fmla="*/ 71 w 890"/>
                  <a:gd name="T89" fmla="*/ 426 h 462"/>
                  <a:gd name="T90" fmla="*/ 125 w 890"/>
                  <a:gd name="T91" fmla="*/ 462 h 462"/>
                  <a:gd name="T92" fmla="*/ 167 w 890"/>
                  <a:gd name="T93" fmla="*/ 462 h 462"/>
                  <a:gd name="T94" fmla="*/ 107 w 890"/>
                  <a:gd name="T95" fmla="*/ 426 h 462"/>
                  <a:gd name="T96" fmla="*/ 59 w 890"/>
                  <a:gd name="T97" fmla="*/ 378 h 462"/>
                  <a:gd name="T98" fmla="*/ 35 w 890"/>
                  <a:gd name="T99" fmla="*/ 330 h 462"/>
                  <a:gd name="T100" fmla="*/ 23 w 890"/>
                  <a:gd name="T101" fmla="*/ 276 h 462"/>
                  <a:gd name="T102" fmla="*/ 23 w 890"/>
                  <a:gd name="T103" fmla="*/ 27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0" h="462">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rotWithShape="0">
                <a:gsLst>
                  <a:gs pos="0">
                    <a:schemeClr val="accent2"/>
                  </a:gs>
                  <a:gs pos="100000">
                    <a:schemeClr val="accent2">
                      <a:gamma/>
                      <a:shade val="84706"/>
                      <a:invGamma/>
                    </a:schemeClr>
                  </a:gs>
                </a:gsLst>
                <a:lin ang="2700000" scaled="1"/>
              </a:gradFill>
              <a:ln>
                <a:noFill/>
              </a:ln>
              <a:extLst/>
            </p:spPr>
            <p:txBody>
              <a:bodyPr/>
              <a:lstStyle/>
              <a:p>
                <a:pPr eaLnBrk="0" hangingPunct="0">
                  <a:defRPr/>
                </a:pPr>
                <a:endParaRPr lang="en-US"/>
              </a:p>
            </p:txBody>
          </p:sp>
          <p:sp>
            <p:nvSpPr>
              <p:cNvPr id="19484" name="Freeform 28"/>
              <p:cNvSpPr>
                <a:spLocks/>
              </p:cNvSpPr>
              <p:nvPr/>
            </p:nvSpPr>
            <p:spPr bwMode="hidden">
              <a:xfrm>
                <a:off x="2082" y="3828"/>
                <a:ext cx="407" cy="486"/>
              </a:xfrm>
              <a:custGeom>
                <a:avLst/>
                <a:gdLst>
                  <a:gd name="T0" fmla="*/ 18 w 406"/>
                  <a:gd name="T1" fmla="*/ 300 h 486"/>
                  <a:gd name="T2" fmla="*/ 24 w 406"/>
                  <a:gd name="T3" fmla="*/ 246 h 486"/>
                  <a:gd name="T4" fmla="*/ 48 w 406"/>
                  <a:gd name="T5" fmla="*/ 198 h 486"/>
                  <a:gd name="T6" fmla="*/ 83 w 406"/>
                  <a:gd name="T7" fmla="*/ 150 h 486"/>
                  <a:gd name="T8" fmla="*/ 131 w 406"/>
                  <a:gd name="T9" fmla="*/ 108 h 486"/>
                  <a:gd name="T10" fmla="*/ 185 w 406"/>
                  <a:gd name="T11" fmla="*/ 72 h 486"/>
                  <a:gd name="T12" fmla="*/ 251 w 406"/>
                  <a:gd name="T13" fmla="*/ 42 h 486"/>
                  <a:gd name="T14" fmla="*/ 329 w 406"/>
                  <a:gd name="T15" fmla="*/ 24 h 486"/>
                  <a:gd name="T16" fmla="*/ 406 w 406"/>
                  <a:gd name="T17" fmla="*/ 6 h 486"/>
                  <a:gd name="T18" fmla="*/ 406 w 406"/>
                  <a:gd name="T19" fmla="*/ 0 h 486"/>
                  <a:gd name="T20" fmla="*/ 323 w 406"/>
                  <a:gd name="T21" fmla="*/ 12 h 486"/>
                  <a:gd name="T22" fmla="*/ 245 w 406"/>
                  <a:gd name="T23" fmla="*/ 36 h 486"/>
                  <a:gd name="T24" fmla="*/ 179 w 406"/>
                  <a:gd name="T25" fmla="*/ 66 h 486"/>
                  <a:gd name="T26" fmla="*/ 119 w 406"/>
                  <a:gd name="T27" fmla="*/ 102 h 486"/>
                  <a:gd name="T28" fmla="*/ 72 w 406"/>
                  <a:gd name="T29" fmla="*/ 144 h 486"/>
                  <a:gd name="T30" fmla="*/ 30 w 406"/>
                  <a:gd name="T31" fmla="*/ 192 h 486"/>
                  <a:gd name="T32" fmla="*/ 6 w 406"/>
                  <a:gd name="T33" fmla="*/ 246 h 486"/>
                  <a:gd name="T34" fmla="*/ 0 w 406"/>
                  <a:gd name="T35" fmla="*/ 300 h 486"/>
                  <a:gd name="T36" fmla="*/ 6 w 406"/>
                  <a:gd name="T37" fmla="*/ 348 h 486"/>
                  <a:gd name="T38" fmla="*/ 30 w 406"/>
                  <a:gd name="T39" fmla="*/ 396 h 486"/>
                  <a:gd name="T40" fmla="*/ 66 w 406"/>
                  <a:gd name="T41" fmla="*/ 444 h 486"/>
                  <a:gd name="T42" fmla="*/ 107 w 406"/>
                  <a:gd name="T43" fmla="*/ 486 h 486"/>
                  <a:gd name="T44" fmla="*/ 131 w 406"/>
                  <a:gd name="T45" fmla="*/ 486 h 486"/>
                  <a:gd name="T46" fmla="*/ 83 w 406"/>
                  <a:gd name="T47" fmla="*/ 450 h 486"/>
                  <a:gd name="T48" fmla="*/ 48 w 406"/>
                  <a:gd name="T49" fmla="*/ 402 h 486"/>
                  <a:gd name="T50" fmla="*/ 24 w 406"/>
                  <a:gd name="T51" fmla="*/ 354 h 486"/>
                  <a:gd name="T52" fmla="*/ 18 w 406"/>
                  <a:gd name="T53" fmla="*/ 300 h 486"/>
                  <a:gd name="T54" fmla="*/ 18 w 406"/>
                  <a:gd name="T55" fmla="*/ 30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486">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rotWithShape="0">
                <a:gsLst>
                  <a:gs pos="0">
                    <a:schemeClr val="accent2"/>
                  </a:gs>
                  <a:gs pos="100000">
                    <a:schemeClr val="accent2">
                      <a:gamma/>
                      <a:shade val="90980"/>
                      <a:invGamma/>
                    </a:schemeClr>
                  </a:gs>
                </a:gsLst>
                <a:lin ang="0" scaled="1"/>
              </a:gradFill>
              <a:ln>
                <a:noFill/>
              </a:ln>
              <a:extLst/>
            </p:spPr>
            <p:txBody>
              <a:bodyPr/>
              <a:lstStyle/>
              <a:p>
                <a:pPr eaLnBrk="0" hangingPunct="0">
                  <a:defRPr/>
                </a:pPr>
                <a:endParaRPr lang="en-US"/>
              </a:p>
            </p:txBody>
          </p:sp>
          <p:sp>
            <p:nvSpPr>
              <p:cNvPr id="19485" name="Freeform 29"/>
              <p:cNvSpPr>
                <a:spLocks/>
              </p:cNvSpPr>
              <p:nvPr/>
            </p:nvSpPr>
            <p:spPr bwMode="hidden">
              <a:xfrm>
                <a:off x="2987" y="4044"/>
                <a:ext cx="108" cy="252"/>
              </a:xfrm>
              <a:custGeom>
                <a:avLst/>
                <a:gdLst>
                  <a:gd name="T0" fmla="*/ 89 w 107"/>
                  <a:gd name="T1" fmla="*/ 84 h 252"/>
                  <a:gd name="T2" fmla="*/ 83 w 107"/>
                  <a:gd name="T3" fmla="*/ 132 h 252"/>
                  <a:gd name="T4" fmla="*/ 65 w 107"/>
                  <a:gd name="T5" fmla="*/ 174 h 252"/>
                  <a:gd name="T6" fmla="*/ 36 w 107"/>
                  <a:gd name="T7" fmla="*/ 216 h 252"/>
                  <a:gd name="T8" fmla="*/ 0 w 107"/>
                  <a:gd name="T9" fmla="*/ 252 h 252"/>
                  <a:gd name="T10" fmla="*/ 18 w 107"/>
                  <a:gd name="T11" fmla="*/ 252 h 252"/>
                  <a:gd name="T12" fmla="*/ 53 w 107"/>
                  <a:gd name="T13" fmla="*/ 216 h 252"/>
                  <a:gd name="T14" fmla="*/ 83 w 107"/>
                  <a:gd name="T15" fmla="*/ 174 h 252"/>
                  <a:gd name="T16" fmla="*/ 101 w 107"/>
                  <a:gd name="T17" fmla="*/ 132 h 252"/>
                  <a:gd name="T18" fmla="*/ 107 w 107"/>
                  <a:gd name="T19" fmla="*/ 84 h 252"/>
                  <a:gd name="T20" fmla="*/ 101 w 107"/>
                  <a:gd name="T21" fmla="*/ 42 h 252"/>
                  <a:gd name="T22" fmla="*/ 89 w 107"/>
                  <a:gd name="T23" fmla="*/ 0 h 252"/>
                  <a:gd name="T24" fmla="*/ 65 w 107"/>
                  <a:gd name="T25" fmla="*/ 0 h 252"/>
                  <a:gd name="T26" fmla="*/ 83 w 107"/>
                  <a:gd name="T27" fmla="*/ 42 h 252"/>
                  <a:gd name="T28" fmla="*/ 89 w 107"/>
                  <a:gd name="T29" fmla="*/ 84 h 252"/>
                  <a:gd name="T30" fmla="*/ 89 w 107"/>
                  <a:gd name="T31" fmla="*/ 8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252">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rotWithShape="0">
                <a:gsLst>
                  <a:gs pos="0">
                    <a:schemeClr val="accent2"/>
                  </a:gs>
                  <a:gs pos="100000">
                    <a:schemeClr val="accent2">
                      <a:gamma/>
                      <a:shade val="81961"/>
                      <a:invGamma/>
                    </a:schemeClr>
                  </a:gs>
                </a:gsLst>
                <a:lin ang="5400000" scaled="1"/>
              </a:gradFill>
              <a:ln>
                <a:noFill/>
              </a:ln>
              <a:extLst/>
            </p:spPr>
            <p:txBody>
              <a:bodyPr/>
              <a:lstStyle/>
              <a:p>
                <a:pPr eaLnBrk="0" hangingPunct="0">
                  <a:defRPr/>
                </a:pPr>
                <a:endParaRPr lang="en-US"/>
              </a:p>
            </p:txBody>
          </p:sp>
          <p:sp>
            <p:nvSpPr>
              <p:cNvPr id="19486" name="Freeform 30"/>
              <p:cNvSpPr>
                <a:spLocks/>
              </p:cNvSpPr>
              <p:nvPr/>
            </p:nvSpPr>
            <p:spPr bwMode="hidden">
              <a:xfrm>
                <a:off x="2068" y="3685"/>
                <a:ext cx="835" cy="150"/>
              </a:xfrm>
              <a:custGeom>
                <a:avLst/>
                <a:gdLst>
                  <a:gd name="T0" fmla="*/ 518 w 835"/>
                  <a:gd name="T1" fmla="*/ 18 h 150"/>
                  <a:gd name="T2" fmla="*/ 597 w 835"/>
                  <a:gd name="T3" fmla="*/ 24 h 150"/>
                  <a:gd name="T4" fmla="*/ 682 w 835"/>
                  <a:gd name="T5" fmla="*/ 30 h 150"/>
                  <a:gd name="T6" fmla="*/ 755 w 835"/>
                  <a:gd name="T7" fmla="*/ 42 h 150"/>
                  <a:gd name="T8" fmla="*/ 828 w 835"/>
                  <a:gd name="T9" fmla="*/ 60 h 150"/>
                  <a:gd name="T10" fmla="*/ 835 w 835"/>
                  <a:gd name="T11" fmla="*/ 42 h 150"/>
                  <a:gd name="T12" fmla="*/ 761 w 835"/>
                  <a:gd name="T13" fmla="*/ 24 h 150"/>
                  <a:gd name="T14" fmla="*/ 688 w 835"/>
                  <a:gd name="T15" fmla="*/ 12 h 150"/>
                  <a:gd name="T16" fmla="*/ 603 w 835"/>
                  <a:gd name="T17" fmla="*/ 6 h 150"/>
                  <a:gd name="T18" fmla="*/ 518 w 835"/>
                  <a:gd name="T19" fmla="*/ 0 h 150"/>
                  <a:gd name="T20" fmla="*/ 372 w 835"/>
                  <a:gd name="T21" fmla="*/ 12 h 150"/>
                  <a:gd name="T22" fmla="*/ 232 w 835"/>
                  <a:gd name="T23" fmla="*/ 36 h 150"/>
                  <a:gd name="T24" fmla="*/ 110 w 835"/>
                  <a:gd name="T25" fmla="*/ 78 h 150"/>
                  <a:gd name="T26" fmla="*/ 0 w 835"/>
                  <a:gd name="T27" fmla="*/ 132 h 150"/>
                  <a:gd name="T28" fmla="*/ 19 w 835"/>
                  <a:gd name="T29" fmla="*/ 150 h 150"/>
                  <a:gd name="T30" fmla="*/ 122 w 835"/>
                  <a:gd name="T31" fmla="*/ 96 h 150"/>
                  <a:gd name="T32" fmla="*/ 244 w 835"/>
                  <a:gd name="T33" fmla="*/ 54 h 150"/>
                  <a:gd name="T34" fmla="*/ 378 w 835"/>
                  <a:gd name="T35" fmla="*/ 30 h 150"/>
                  <a:gd name="T36" fmla="*/ 518 w 835"/>
                  <a:gd name="T37" fmla="*/ 18 h 150"/>
                  <a:gd name="T38" fmla="*/ 518 w 835"/>
                  <a:gd name="T39" fmla="*/ 1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5" h="15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lnTo>
                      <a:pt x="518" y="18"/>
                    </a:lnTo>
                    <a:close/>
                  </a:path>
                </a:pathLst>
              </a:custGeom>
              <a:solidFill>
                <a:schemeClr val="accent2"/>
              </a:solidFill>
              <a:ln>
                <a:noFill/>
              </a:ln>
              <a:extLst/>
            </p:spPr>
            <p:txBody>
              <a:bodyPr/>
              <a:lstStyle/>
              <a:p>
                <a:pPr eaLnBrk="0" hangingPunct="0">
                  <a:defRPr/>
                </a:pPr>
                <a:endParaRPr lang="en-US"/>
              </a:p>
            </p:txBody>
          </p:sp>
          <p:sp>
            <p:nvSpPr>
              <p:cNvPr id="19487" name="Freeform 31"/>
              <p:cNvSpPr>
                <a:spLocks/>
              </p:cNvSpPr>
              <p:nvPr/>
            </p:nvSpPr>
            <p:spPr bwMode="hidden">
              <a:xfrm>
                <a:off x="1867" y="3853"/>
                <a:ext cx="171" cy="461"/>
              </a:xfrm>
              <a:custGeom>
                <a:avLst/>
                <a:gdLst>
                  <a:gd name="T0" fmla="*/ 31 w 171"/>
                  <a:gd name="T1" fmla="*/ 263 h 461"/>
                  <a:gd name="T2" fmla="*/ 43 w 171"/>
                  <a:gd name="T3" fmla="*/ 191 h 461"/>
                  <a:gd name="T4" fmla="*/ 67 w 171"/>
                  <a:gd name="T5" fmla="*/ 131 h 461"/>
                  <a:gd name="T6" fmla="*/ 116 w 171"/>
                  <a:gd name="T7" fmla="*/ 72 h 461"/>
                  <a:gd name="T8" fmla="*/ 171 w 171"/>
                  <a:gd name="T9" fmla="*/ 18 h 461"/>
                  <a:gd name="T10" fmla="*/ 153 w 171"/>
                  <a:gd name="T11" fmla="*/ 0 h 461"/>
                  <a:gd name="T12" fmla="*/ 86 w 171"/>
                  <a:gd name="T13" fmla="*/ 60 h 461"/>
                  <a:gd name="T14" fmla="*/ 43 w 171"/>
                  <a:gd name="T15" fmla="*/ 120 h 461"/>
                  <a:gd name="T16" fmla="*/ 13 w 171"/>
                  <a:gd name="T17" fmla="*/ 191 h 461"/>
                  <a:gd name="T18" fmla="*/ 0 w 171"/>
                  <a:gd name="T19" fmla="*/ 263 h 461"/>
                  <a:gd name="T20" fmla="*/ 6 w 171"/>
                  <a:gd name="T21" fmla="*/ 317 h 461"/>
                  <a:gd name="T22" fmla="*/ 25 w 171"/>
                  <a:gd name="T23" fmla="*/ 365 h 461"/>
                  <a:gd name="T24" fmla="*/ 49 w 171"/>
                  <a:gd name="T25" fmla="*/ 413 h 461"/>
                  <a:gd name="T26" fmla="*/ 86 w 171"/>
                  <a:gd name="T27" fmla="*/ 461 h 461"/>
                  <a:gd name="T28" fmla="*/ 122 w 171"/>
                  <a:gd name="T29" fmla="*/ 461 h 461"/>
                  <a:gd name="T30" fmla="*/ 86 w 171"/>
                  <a:gd name="T31" fmla="*/ 413 h 461"/>
                  <a:gd name="T32" fmla="*/ 55 w 171"/>
                  <a:gd name="T33" fmla="*/ 365 h 461"/>
                  <a:gd name="T34" fmla="*/ 37 w 171"/>
                  <a:gd name="T35" fmla="*/ 317 h 461"/>
                  <a:gd name="T36" fmla="*/ 31 w 171"/>
                  <a:gd name="T37" fmla="*/ 263 h 461"/>
                  <a:gd name="T38" fmla="*/ 31 w 171"/>
                  <a:gd name="T39" fmla="*/ 263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1" h="461">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lnTo>
                      <a:pt x="31" y="263"/>
                    </a:lnTo>
                    <a:close/>
                  </a:path>
                </a:pathLst>
              </a:custGeom>
              <a:solidFill>
                <a:schemeClr val="accent2"/>
              </a:solidFill>
              <a:ln>
                <a:noFill/>
              </a:ln>
              <a:extLst/>
            </p:spPr>
            <p:txBody>
              <a:bodyPr/>
              <a:lstStyle/>
              <a:p>
                <a:pPr eaLnBrk="0" hangingPunct="0">
                  <a:defRPr/>
                </a:pPr>
                <a:endParaRPr lang="en-US"/>
              </a:p>
            </p:txBody>
          </p:sp>
          <p:sp>
            <p:nvSpPr>
              <p:cNvPr id="19488" name="Freeform 32"/>
              <p:cNvSpPr>
                <a:spLocks/>
              </p:cNvSpPr>
              <p:nvPr/>
            </p:nvSpPr>
            <p:spPr bwMode="hidden">
              <a:xfrm>
                <a:off x="2951" y="3751"/>
                <a:ext cx="360" cy="563"/>
              </a:xfrm>
              <a:custGeom>
                <a:avLst/>
                <a:gdLst>
                  <a:gd name="T0" fmla="*/ 360 w 360"/>
                  <a:gd name="T1" fmla="*/ 365 h 563"/>
                  <a:gd name="T2" fmla="*/ 353 w 360"/>
                  <a:gd name="T3" fmla="*/ 305 h 563"/>
                  <a:gd name="T4" fmla="*/ 335 w 360"/>
                  <a:gd name="T5" fmla="*/ 251 h 563"/>
                  <a:gd name="T6" fmla="*/ 305 w 360"/>
                  <a:gd name="T7" fmla="*/ 204 h 563"/>
                  <a:gd name="T8" fmla="*/ 262 w 360"/>
                  <a:gd name="T9" fmla="*/ 156 h 563"/>
                  <a:gd name="T10" fmla="*/ 213 w 360"/>
                  <a:gd name="T11" fmla="*/ 108 h 563"/>
                  <a:gd name="T12" fmla="*/ 159 w 360"/>
                  <a:gd name="T13" fmla="*/ 66 h 563"/>
                  <a:gd name="T14" fmla="*/ 92 w 360"/>
                  <a:gd name="T15" fmla="*/ 30 h 563"/>
                  <a:gd name="T16" fmla="*/ 19 w 360"/>
                  <a:gd name="T17" fmla="*/ 0 h 563"/>
                  <a:gd name="T18" fmla="*/ 0 w 360"/>
                  <a:gd name="T19" fmla="*/ 12 h 563"/>
                  <a:gd name="T20" fmla="*/ 67 w 360"/>
                  <a:gd name="T21" fmla="*/ 42 h 563"/>
                  <a:gd name="T22" fmla="*/ 134 w 360"/>
                  <a:gd name="T23" fmla="*/ 78 h 563"/>
                  <a:gd name="T24" fmla="*/ 189 w 360"/>
                  <a:gd name="T25" fmla="*/ 114 h 563"/>
                  <a:gd name="T26" fmla="*/ 238 w 360"/>
                  <a:gd name="T27" fmla="*/ 162 h 563"/>
                  <a:gd name="T28" fmla="*/ 274 w 360"/>
                  <a:gd name="T29" fmla="*/ 210 h 563"/>
                  <a:gd name="T30" fmla="*/ 299 w 360"/>
                  <a:gd name="T31" fmla="*/ 257 h 563"/>
                  <a:gd name="T32" fmla="*/ 317 w 360"/>
                  <a:gd name="T33" fmla="*/ 311 h 563"/>
                  <a:gd name="T34" fmla="*/ 323 w 360"/>
                  <a:gd name="T35" fmla="*/ 365 h 563"/>
                  <a:gd name="T36" fmla="*/ 317 w 360"/>
                  <a:gd name="T37" fmla="*/ 419 h 563"/>
                  <a:gd name="T38" fmla="*/ 299 w 360"/>
                  <a:gd name="T39" fmla="*/ 467 h 563"/>
                  <a:gd name="T40" fmla="*/ 274 w 360"/>
                  <a:gd name="T41" fmla="*/ 515 h 563"/>
                  <a:gd name="T42" fmla="*/ 238 w 360"/>
                  <a:gd name="T43" fmla="*/ 563 h 563"/>
                  <a:gd name="T44" fmla="*/ 268 w 360"/>
                  <a:gd name="T45" fmla="*/ 563 h 563"/>
                  <a:gd name="T46" fmla="*/ 311 w 360"/>
                  <a:gd name="T47" fmla="*/ 515 h 563"/>
                  <a:gd name="T48" fmla="*/ 335 w 360"/>
                  <a:gd name="T49" fmla="*/ 467 h 563"/>
                  <a:gd name="T50" fmla="*/ 353 w 360"/>
                  <a:gd name="T51" fmla="*/ 419 h 563"/>
                  <a:gd name="T52" fmla="*/ 360 w 360"/>
                  <a:gd name="T53" fmla="*/ 365 h 563"/>
                  <a:gd name="T54" fmla="*/ 360 w 360"/>
                  <a:gd name="T55" fmla="*/ 365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0" h="563">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hangingPunct="0">
                  <a:defRPr/>
                </a:pPr>
                <a:endParaRPr lang="en-US"/>
              </a:p>
            </p:txBody>
          </p:sp>
          <p:sp>
            <p:nvSpPr>
              <p:cNvPr id="19489" name="Freeform 33"/>
              <p:cNvSpPr>
                <a:spLocks/>
              </p:cNvSpPr>
              <p:nvPr/>
            </p:nvSpPr>
            <p:spPr bwMode="hidden">
              <a:xfrm>
                <a:off x="2318" y="3631"/>
                <a:ext cx="1078" cy="425"/>
              </a:xfrm>
              <a:custGeom>
                <a:avLst/>
                <a:gdLst>
                  <a:gd name="T0" fmla="*/ 1053 w 1078"/>
                  <a:gd name="T1" fmla="*/ 425 h 425"/>
                  <a:gd name="T2" fmla="*/ 1078 w 1078"/>
                  <a:gd name="T3" fmla="*/ 419 h 425"/>
                  <a:gd name="T4" fmla="*/ 1066 w 1078"/>
                  <a:gd name="T5" fmla="*/ 377 h 425"/>
                  <a:gd name="T6" fmla="*/ 1047 w 1078"/>
                  <a:gd name="T7" fmla="*/ 336 h 425"/>
                  <a:gd name="T8" fmla="*/ 986 w 1078"/>
                  <a:gd name="T9" fmla="*/ 252 h 425"/>
                  <a:gd name="T10" fmla="*/ 907 w 1078"/>
                  <a:gd name="T11" fmla="*/ 180 h 425"/>
                  <a:gd name="T12" fmla="*/ 810 w 1078"/>
                  <a:gd name="T13" fmla="*/ 120 h 425"/>
                  <a:gd name="T14" fmla="*/ 694 w 1078"/>
                  <a:gd name="T15" fmla="*/ 72 h 425"/>
                  <a:gd name="T16" fmla="*/ 560 w 1078"/>
                  <a:gd name="T17" fmla="*/ 30 h 425"/>
                  <a:gd name="T18" fmla="*/ 420 w 1078"/>
                  <a:gd name="T19" fmla="*/ 6 h 425"/>
                  <a:gd name="T20" fmla="*/ 268 w 1078"/>
                  <a:gd name="T21" fmla="*/ 0 h 425"/>
                  <a:gd name="T22" fmla="*/ 134 w 1078"/>
                  <a:gd name="T23" fmla="*/ 6 h 425"/>
                  <a:gd name="T24" fmla="*/ 0 w 1078"/>
                  <a:gd name="T25" fmla="*/ 24 h 425"/>
                  <a:gd name="T26" fmla="*/ 12 w 1078"/>
                  <a:gd name="T27" fmla="*/ 36 h 425"/>
                  <a:gd name="T28" fmla="*/ 134 w 1078"/>
                  <a:gd name="T29" fmla="*/ 18 h 425"/>
                  <a:gd name="T30" fmla="*/ 268 w 1078"/>
                  <a:gd name="T31" fmla="*/ 12 h 425"/>
                  <a:gd name="T32" fmla="*/ 420 w 1078"/>
                  <a:gd name="T33" fmla="*/ 18 h 425"/>
                  <a:gd name="T34" fmla="*/ 554 w 1078"/>
                  <a:gd name="T35" fmla="*/ 42 h 425"/>
                  <a:gd name="T36" fmla="*/ 682 w 1078"/>
                  <a:gd name="T37" fmla="*/ 84 h 425"/>
                  <a:gd name="T38" fmla="*/ 798 w 1078"/>
                  <a:gd name="T39" fmla="*/ 132 h 425"/>
                  <a:gd name="T40" fmla="*/ 895 w 1078"/>
                  <a:gd name="T41" fmla="*/ 192 h 425"/>
                  <a:gd name="T42" fmla="*/ 968 w 1078"/>
                  <a:gd name="T43" fmla="*/ 264 h 425"/>
                  <a:gd name="T44" fmla="*/ 999 w 1078"/>
                  <a:gd name="T45" fmla="*/ 300 h 425"/>
                  <a:gd name="T46" fmla="*/ 1023 w 1078"/>
                  <a:gd name="T47" fmla="*/ 342 h 425"/>
                  <a:gd name="T48" fmla="*/ 1041 w 1078"/>
                  <a:gd name="T49" fmla="*/ 383 h 425"/>
                  <a:gd name="T50" fmla="*/ 1053 w 1078"/>
                  <a:gd name="T51" fmla="*/ 425 h 425"/>
                  <a:gd name="T52" fmla="*/ 1053 w 1078"/>
                  <a:gd name="T53"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8" h="425">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hangingPunct="0">
                  <a:defRPr/>
                </a:pPr>
                <a:endParaRPr lang="en-US"/>
              </a:p>
            </p:txBody>
          </p:sp>
          <p:sp>
            <p:nvSpPr>
              <p:cNvPr id="19490" name="Freeform 34"/>
              <p:cNvSpPr>
                <a:spLocks/>
              </p:cNvSpPr>
              <p:nvPr/>
            </p:nvSpPr>
            <p:spPr bwMode="hidden">
              <a:xfrm>
                <a:off x="3304" y="4080"/>
                <a:ext cx="98" cy="234"/>
              </a:xfrm>
              <a:custGeom>
                <a:avLst/>
                <a:gdLst>
                  <a:gd name="T0" fmla="*/ 0 w 98"/>
                  <a:gd name="T1" fmla="*/ 234 h 234"/>
                  <a:gd name="T2" fmla="*/ 25 w 98"/>
                  <a:gd name="T3" fmla="*/ 234 h 234"/>
                  <a:gd name="T4" fmla="*/ 55 w 98"/>
                  <a:gd name="T5" fmla="*/ 186 h 234"/>
                  <a:gd name="T6" fmla="*/ 80 w 98"/>
                  <a:gd name="T7" fmla="*/ 138 h 234"/>
                  <a:gd name="T8" fmla="*/ 92 w 98"/>
                  <a:gd name="T9" fmla="*/ 90 h 234"/>
                  <a:gd name="T10" fmla="*/ 98 w 98"/>
                  <a:gd name="T11" fmla="*/ 36 h 234"/>
                  <a:gd name="T12" fmla="*/ 98 w 98"/>
                  <a:gd name="T13" fmla="*/ 0 h 234"/>
                  <a:gd name="T14" fmla="*/ 74 w 98"/>
                  <a:gd name="T15" fmla="*/ 0 h 234"/>
                  <a:gd name="T16" fmla="*/ 74 w 98"/>
                  <a:gd name="T17" fmla="*/ 36 h 234"/>
                  <a:gd name="T18" fmla="*/ 67 w 98"/>
                  <a:gd name="T19" fmla="*/ 90 h 234"/>
                  <a:gd name="T20" fmla="*/ 55 w 98"/>
                  <a:gd name="T21" fmla="*/ 138 h 234"/>
                  <a:gd name="T22" fmla="*/ 31 w 98"/>
                  <a:gd name="T23" fmla="*/ 186 h 234"/>
                  <a:gd name="T24" fmla="*/ 0 w 98"/>
                  <a:gd name="T25" fmla="*/ 234 h 234"/>
                  <a:gd name="T26" fmla="*/ 0 w 98"/>
                  <a:gd name="T2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234">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rotWithShape="0">
                <a:gsLst>
                  <a:gs pos="0">
                    <a:schemeClr val="accent2"/>
                  </a:gs>
                  <a:gs pos="100000">
                    <a:schemeClr val="accent2">
                      <a:gamma/>
                      <a:shade val="87843"/>
                      <a:invGamma/>
                    </a:schemeClr>
                  </a:gs>
                </a:gsLst>
                <a:lin ang="5400000" scaled="1"/>
              </a:gradFill>
              <a:ln>
                <a:noFill/>
              </a:ln>
              <a:extLst/>
            </p:spPr>
            <p:txBody>
              <a:bodyPr/>
              <a:lstStyle/>
              <a:p>
                <a:pPr eaLnBrk="0" hangingPunct="0">
                  <a:defRPr/>
                </a:pPr>
                <a:endParaRPr lang="en-US"/>
              </a:p>
            </p:txBody>
          </p:sp>
          <p:sp>
            <p:nvSpPr>
              <p:cNvPr id="19491" name="Freeform 35"/>
              <p:cNvSpPr>
                <a:spLocks/>
              </p:cNvSpPr>
              <p:nvPr/>
            </p:nvSpPr>
            <p:spPr bwMode="hidden">
              <a:xfrm>
                <a:off x="1776" y="3673"/>
                <a:ext cx="481" cy="641"/>
              </a:xfrm>
              <a:custGeom>
                <a:avLst/>
                <a:gdLst>
                  <a:gd name="T0" fmla="*/ 18 w 481"/>
                  <a:gd name="T1" fmla="*/ 443 h 641"/>
                  <a:gd name="T2" fmla="*/ 24 w 481"/>
                  <a:gd name="T3" fmla="*/ 371 h 641"/>
                  <a:gd name="T4" fmla="*/ 55 w 481"/>
                  <a:gd name="T5" fmla="*/ 305 h 641"/>
                  <a:gd name="T6" fmla="*/ 91 w 481"/>
                  <a:gd name="T7" fmla="*/ 246 h 641"/>
                  <a:gd name="T8" fmla="*/ 146 w 481"/>
                  <a:gd name="T9" fmla="*/ 186 h 641"/>
                  <a:gd name="T10" fmla="*/ 213 w 481"/>
                  <a:gd name="T11" fmla="*/ 132 h 641"/>
                  <a:gd name="T12" fmla="*/ 292 w 481"/>
                  <a:gd name="T13" fmla="*/ 84 h 641"/>
                  <a:gd name="T14" fmla="*/ 384 w 481"/>
                  <a:gd name="T15" fmla="*/ 48 h 641"/>
                  <a:gd name="T16" fmla="*/ 481 w 481"/>
                  <a:gd name="T17" fmla="*/ 12 h 641"/>
                  <a:gd name="T18" fmla="*/ 457 w 481"/>
                  <a:gd name="T19" fmla="*/ 0 h 641"/>
                  <a:gd name="T20" fmla="*/ 359 w 481"/>
                  <a:gd name="T21" fmla="*/ 36 h 641"/>
                  <a:gd name="T22" fmla="*/ 274 w 481"/>
                  <a:gd name="T23" fmla="*/ 78 h 641"/>
                  <a:gd name="T24" fmla="*/ 195 w 481"/>
                  <a:gd name="T25" fmla="*/ 126 h 641"/>
                  <a:gd name="T26" fmla="*/ 128 w 481"/>
                  <a:gd name="T27" fmla="*/ 180 h 641"/>
                  <a:gd name="T28" fmla="*/ 73 w 481"/>
                  <a:gd name="T29" fmla="*/ 240 h 641"/>
                  <a:gd name="T30" fmla="*/ 37 w 481"/>
                  <a:gd name="T31" fmla="*/ 305 h 641"/>
                  <a:gd name="T32" fmla="*/ 6 w 481"/>
                  <a:gd name="T33" fmla="*/ 371 h 641"/>
                  <a:gd name="T34" fmla="*/ 0 w 481"/>
                  <a:gd name="T35" fmla="*/ 443 h 641"/>
                  <a:gd name="T36" fmla="*/ 6 w 481"/>
                  <a:gd name="T37" fmla="*/ 497 h 641"/>
                  <a:gd name="T38" fmla="*/ 18 w 481"/>
                  <a:gd name="T39" fmla="*/ 545 h 641"/>
                  <a:gd name="T40" fmla="*/ 43 w 481"/>
                  <a:gd name="T41" fmla="*/ 593 h 641"/>
                  <a:gd name="T42" fmla="*/ 73 w 481"/>
                  <a:gd name="T43" fmla="*/ 641 h 641"/>
                  <a:gd name="T44" fmla="*/ 97 w 481"/>
                  <a:gd name="T45" fmla="*/ 641 h 641"/>
                  <a:gd name="T46" fmla="*/ 67 w 481"/>
                  <a:gd name="T47" fmla="*/ 593 h 641"/>
                  <a:gd name="T48" fmla="*/ 43 w 481"/>
                  <a:gd name="T49" fmla="*/ 545 h 641"/>
                  <a:gd name="T50" fmla="*/ 24 w 481"/>
                  <a:gd name="T51" fmla="*/ 497 h 641"/>
                  <a:gd name="T52" fmla="*/ 18 w 481"/>
                  <a:gd name="T53" fmla="*/ 443 h 641"/>
                  <a:gd name="T54" fmla="*/ 18 w 481"/>
                  <a:gd name="T55" fmla="*/ 443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1" h="641">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lnTo>
                      <a:pt x="18" y="443"/>
                    </a:lnTo>
                    <a:close/>
                  </a:path>
                </a:pathLst>
              </a:custGeom>
              <a:solidFill>
                <a:schemeClr val="accent2"/>
              </a:solidFill>
              <a:ln>
                <a:noFill/>
              </a:ln>
              <a:extLst/>
            </p:spPr>
            <p:txBody>
              <a:bodyPr/>
              <a:lstStyle/>
              <a:p>
                <a:pPr eaLnBrk="0" hangingPunct="0">
                  <a:defRPr/>
                </a:pPr>
                <a:endParaRPr lang="en-US"/>
              </a:p>
            </p:txBody>
          </p:sp>
        </p:grpSp>
        <p:grpSp>
          <p:nvGrpSpPr>
            <p:cNvPr id="1036" name="Group 36"/>
            <p:cNvGrpSpPr>
              <a:grpSpLocks/>
            </p:cNvGrpSpPr>
            <p:nvPr userDrawn="1"/>
          </p:nvGrpSpPr>
          <p:grpSpPr bwMode="auto">
            <a:xfrm>
              <a:off x="4128" y="3360"/>
              <a:ext cx="1351" cy="821"/>
              <a:chOff x="4128" y="3360"/>
              <a:chExt cx="1351" cy="821"/>
            </a:xfrm>
          </p:grpSpPr>
          <p:sp>
            <p:nvSpPr>
              <p:cNvPr id="19493" name="Freeform 37"/>
              <p:cNvSpPr>
                <a:spLocks noEditPoints="1"/>
              </p:cNvSpPr>
              <p:nvPr/>
            </p:nvSpPr>
            <p:spPr bwMode="hidden">
              <a:xfrm>
                <a:off x="4200" y="3402"/>
                <a:ext cx="1201" cy="731"/>
              </a:xfrm>
              <a:custGeom>
                <a:avLst/>
                <a:gdLst>
                  <a:gd name="T0" fmla="*/ 484 w 1201"/>
                  <a:gd name="T1" fmla="*/ 6 h 731"/>
                  <a:gd name="T2" fmla="*/ 263 w 1201"/>
                  <a:gd name="T3" fmla="*/ 60 h 731"/>
                  <a:gd name="T4" fmla="*/ 101 w 1201"/>
                  <a:gd name="T5" fmla="*/ 162 h 731"/>
                  <a:gd name="T6" fmla="*/ 12 w 1201"/>
                  <a:gd name="T7" fmla="*/ 294 h 731"/>
                  <a:gd name="T8" fmla="*/ 0 w 1201"/>
                  <a:gd name="T9" fmla="*/ 366 h 731"/>
                  <a:gd name="T10" fmla="*/ 12 w 1201"/>
                  <a:gd name="T11" fmla="*/ 437 h 731"/>
                  <a:gd name="T12" fmla="*/ 101 w 1201"/>
                  <a:gd name="T13" fmla="*/ 569 h 731"/>
                  <a:gd name="T14" fmla="*/ 263 w 1201"/>
                  <a:gd name="T15" fmla="*/ 671 h 731"/>
                  <a:gd name="T16" fmla="*/ 484 w 1201"/>
                  <a:gd name="T17" fmla="*/ 725 h 731"/>
                  <a:gd name="T18" fmla="*/ 723 w 1201"/>
                  <a:gd name="T19" fmla="*/ 725 h 731"/>
                  <a:gd name="T20" fmla="*/ 938 w 1201"/>
                  <a:gd name="T21" fmla="*/ 671 h 731"/>
                  <a:gd name="T22" fmla="*/ 1100 w 1201"/>
                  <a:gd name="T23" fmla="*/ 569 h 731"/>
                  <a:gd name="T24" fmla="*/ 1189 w 1201"/>
                  <a:gd name="T25" fmla="*/ 437 h 731"/>
                  <a:gd name="T26" fmla="*/ 1201 w 1201"/>
                  <a:gd name="T27" fmla="*/ 366 h 731"/>
                  <a:gd name="T28" fmla="*/ 1189 w 1201"/>
                  <a:gd name="T29" fmla="*/ 294 h 731"/>
                  <a:gd name="T30" fmla="*/ 1100 w 1201"/>
                  <a:gd name="T31" fmla="*/ 162 h 731"/>
                  <a:gd name="T32" fmla="*/ 938 w 1201"/>
                  <a:gd name="T33" fmla="*/ 60 h 731"/>
                  <a:gd name="T34" fmla="*/ 723 w 1201"/>
                  <a:gd name="T35" fmla="*/ 6 h 731"/>
                  <a:gd name="T36" fmla="*/ 604 w 1201"/>
                  <a:gd name="T37" fmla="*/ 0 h 731"/>
                  <a:gd name="T38" fmla="*/ 490 w 1201"/>
                  <a:gd name="T39" fmla="*/ 701 h 731"/>
                  <a:gd name="T40" fmla="*/ 287 w 1201"/>
                  <a:gd name="T41" fmla="*/ 647 h 731"/>
                  <a:gd name="T42" fmla="*/ 131 w 1201"/>
                  <a:gd name="T43" fmla="*/ 557 h 731"/>
                  <a:gd name="T44" fmla="*/ 48 w 1201"/>
                  <a:gd name="T45" fmla="*/ 437 h 731"/>
                  <a:gd name="T46" fmla="*/ 36 w 1201"/>
                  <a:gd name="T47" fmla="*/ 366 h 731"/>
                  <a:gd name="T48" fmla="*/ 48 w 1201"/>
                  <a:gd name="T49" fmla="*/ 300 h 731"/>
                  <a:gd name="T50" fmla="*/ 131 w 1201"/>
                  <a:gd name="T51" fmla="*/ 174 h 731"/>
                  <a:gd name="T52" fmla="*/ 287 w 1201"/>
                  <a:gd name="T53" fmla="*/ 84 h 731"/>
                  <a:gd name="T54" fmla="*/ 490 w 1201"/>
                  <a:gd name="T55" fmla="*/ 30 h 731"/>
                  <a:gd name="T56" fmla="*/ 717 w 1201"/>
                  <a:gd name="T57" fmla="*/ 30 h 731"/>
                  <a:gd name="T58" fmla="*/ 920 w 1201"/>
                  <a:gd name="T59" fmla="*/ 84 h 731"/>
                  <a:gd name="T60" fmla="*/ 1070 w 1201"/>
                  <a:gd name="T61" fmla="*/ 174 h 731"/>
                  <a:gd name="T62" fmla="*/ 1153 w 1201"/>
                  <a:gd name="T63" fmla="*/ 300 h 731"/>
                  <a:gd name="T64" fmla="*/ 1153 w 1201"/>
                  <a:gd name="T65" fmla="*/ 437 h 731"/>
                  <a:gd name="T66" fmla="*/ 1070 w 1201"/>
                  <a:gd name="T67" fmla="*/ 557 h 731"/>
                  <a:gd name="T68" fmla="*/ 920 w 1201"/>
                  <a:gd name="T69" fmla="*/ 647 h 731"/>
                  <a:gd name="T70" fmla="*/ 717 w 1201"/>
                  <a:gd name="T71" fmla="*/ 701 h 731"/>
                  <a:gd name="T72" fmla="*/ 604 w 1201"/>
                  <a:gd name="T73" fmla="*/ 707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01" h="731">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hangingPunct="0">
                  <a:defRPr/>
                </a:pPr>
                <a:endParaRPr lang="en-US"/>
              </a:p>
            </p:txBody>
          </p:sp>
          <p:sp>
            <p:nvSpPr>
              <p:cNvPr id="19494" name="Freeform 38"/>
              <p:cNvSpPr>
                <a:spLocks/>
              </p:cNvSpPr>
              <p:nvPr/>
            </p:nvSpPr>
            <p:spPr bwMode="hidden">
              <a:xfrm>
                <a:off x="4128" y="3366"/>
                <a:ext cx="544" cy="737"/>
              </a:xfrm>
              <a:custGeom>
                <a:avLst/>
                <a:gdLst>
                  <a:gd name="T0" fmla="*/ 24 w 544"/>
                  <a:gd name="T1" fmla="*/ 402 h 737"/>
                  <a:gd name="T2" fmla="*/ 36 w 544"/>
                  <a:gd name="T3" fmla="*/ 330 h 737"/>
                  <a:gd name="T4" fmla="*/ 66 w 544"/>
                  <a:gd name="T5" fmla="*/ 264 h 737"/>
                  <a:gd name="T6" fmla="*/ 108 w 544"/>
                  <a:gd name="T7" fmla="*/ 204 h 737"/>
                  <a:gd name="T8" fmla="*/ 173 w 544"/>
                  <a:gd name="T9" fmla="*/ 150 h 737"/>
                  <a:gd name="T10" fmla="*/ 251 w 544"/>
                  <a:gd name="T11" fmla="*/ 102 h 737"/>
                  <a:gd name="T12" fmla="*/ 335 w 544"/>
                  <a:gd name="T13" fmla="*/ 60 h 737"/>
                  <a:gd name="T14" fmla="*/ 436 w 544"/>
                  <a:gd name="T15" fmla="*/ 30 h 737"/>
                  <a:gd name="T16" fmla="*/ 544 w 544"/>
                  <a:gd name="T17" fmla="*/ 12 h 737"/>
                  <a:gd name="T18" fmla="*/ 544 w 544"/>
                  <a:gd name="T19" fmla="*/ 0 h 737"/>
                  <a:gd name="T20" fmla="*/ 430 w 544"/>
                  <a:gd name="T21" fmla="*/ 18 h 737"/>
                  <a:gd name="T22" fmla="*/ 329 w 544"/>
                  <a:gd name="T23" fmla="*/ 48 h 737"/>
                  <a:gd name="T24" fmla="*/ 233 w 544"/>
                  <a:gd name="T25" fmla="*/ 90 h 737"/>
                  <a:gd name="T26" fmla="*/ 155 w 544"/>
                  <a:gd name="T27" fmla="*/ 138 h 737"/>
                  <a:gd name="T28" fmla="*/ 90 w 544"/>
                  <a:gd name="T29" fmla="*/ 198 h 737"/>
                  <a:gd name="T30" fmla="*/ 42 w 544"/>
                  <a:gd name="T31" fmla="*/ 258 h 737"/>
                  <a:gd name="T32" fmla="*/ 12 w 544"/>
                  <a:gd name="T33" fmla="*/ 330 h 737"/>
                  <a:gd name="T34" fmla="*/ 0 w 544"/>
                  <a:gd name="T35" fmla="*/ 402 h 737"/>
                  <a:gd name="T36" fmla="*/ 6 w 544"/>
                  <a:gd name="T37" fmla="*/ 455 h 737"/>
                  <a:gd name="T38" fmla="*/ 18 w 544"/>
                  <a:gd name="T39" fmla="*/ 503 h 737"/>
                  <a:gd name="T40" fmla="*/ 42 w 544"/>
                  <a:gd name="T41" fmla="*/ 545 h 737"/>
                  <a:gd name="T42" fmla="*/ 78 w 544"/>
                  <a:gd name="T43" fmla="*/ 593 h 737"/>
                  <a:gd name="T44" fmla="*/ 114 w 544"/>
                  <a:gd name="T45" fmla="*/ 635 h 737"/>
                  <a:gd name="T46" fmla="*/ 161 w 544"/>
                  <a:gd name="T47" fmla="*/ 671 h 737"/>
                  <a:gd name="T48" fmla="*/ 221 w 544"/>
                  <a:gd name="T49" fmla="*/ 707 h 737"/>
                  <a:gd name="T50" fmla="*/ 281 w 544"/>
                  <a:gd name="T51" fmla="*/ 737 h 737"/>
                  <a:gd name="T52" fmla="*/ 323 w 544"/>
                  <a:gd name="T53" fmla="*/ 737 h 737"/>
                  <a:gd name="T54" fmla="*/ 257 w 544"/>
                  <a:gd name="T55" fmla="*/ 707 h 737"/>
                  <a:gd name="T56" fmla="*/ 203 w 544"/>
                  <a:gd name="T57" fmla="*/ 671 h 737"/>
                  <a:gd name="T58" fmla="*/ 149 w 544"/>
                  <a:gd name="T59" fmla="*/ 635 h 737"/>
                  <a:gd name="T60" fmla="*/ 108 w 544"/>
                  <a:gd name="T61" fmla="*/ 593 h 737"/>
                  <a:gd name="T62" fmla="*/ 72 w 544"/>
                  <a:gd name="T63" fmla="*/ 551 h 737"/>
                  <a:gd name="T64" fmla="*/ 48 w 544"/>
                  <a:gd name="T65" fmla="*/ 503 h 737"/>
                  <a:gd name="T66" fmla="*/ 30 w 544"/>
                  <a:gd name="T67" fmla="*/ 455 h 737"/>
                  <a:gd name="T68" fmla="*/ 24 w 544"/>
                  <a:gd name="T69" fmla="*/ 402 h 737"/>
                  <a:gd name="T70" fmla="*/ 24 w 544"/>
                  <a:gd name="T71" fmla="*/ 402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4" h="737">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hangingPunct="0">
                  <a:defRPr/>
                </a:pPr>
                <a:endParaRPr lang="en-US"/>
              </a:p>
            </p:txBody>
          </p:sp>
          <p:sp>
            <p:nvSpPr>
              <p:cNvPr id="19495" name="Freeform 39"/>
              <p:cNvSpPr>
                <a:spLocks/>
              </p:cNvSpPr>
              <p:nvPr/>
            </p:nvSpPr>
            <p:spPr bwMode="hidden">
              <a:xfrm>
                <a:off x="4792" y="3360"/>
                <a:ext cx="609" cy="252"/>
              </a:xfrm>
              <a:custGeom>
                <a:avLst/>
                <a:gdLst>
                  <a:gd name="T0" fmla="*/ 12 w 609"/>
                  <a:gd name="T1" fmla="*/ 12 h 252"/>
                  <a:gd name="T2" fmla="*/ 113 w 609"/>
                  <a:gd name="T3" fmla="*/ 18 h 252"/>
                  <a:gd name="T4" fmla="*/ 203 w 609"/>
                  <a:gd name="T5" fmla="*/ 30 h 252"/>
                  <a:gd name="T6" fmla="*/ 292 w 609"/>
                  <a:gd name="T7" fmla="*/ 48 h 252"/>
                  <a:gd name="T8" fmla="*/ 376 w 609"/>
                  <a:gd name="T9" fmla="*/ 78 h 252"/>
                  <a:gd name="T10" fmla="*/ 448 w 609"/>
                  <a:gd name="T11" fmla="*/ 114 h 252"/>
                  <a:gd name="T12" fmla="*/ 514 w 609"/>
                  <a:gd name="T13" fmla="*/ 156 h 252"/>
                  <a:gd name="T14" fmla="*/ 567 w 609"/>
                  <a:gd name="T15" fmla="*/ 198 h 252"/>
                  <a:gd name="T16" fmla="*/ 609 w 609"/>
                  <a:gd name="T17" fmla="*/ 252 h 252"/>
                  <a:gd name="T18" fmla="*/ 609 w 609"/>
                  <a:gd name="T19" fmla="*/ 216 h 252"/>
                  <a:gd name="T20" fmla="*/ 561 w 609"/>
                  <a:gd name="T21" fmla="*/ 168 h 252"/>
                  <a:gd name="T22" fmla="*/ 502 w 609"/>
                  <a:gd name="T23" fmla="*/ 126 h 252"/>
                  <a:gd name="T24" fmla="*/ 436 w 609"/>
                  <a:gd name="T25" fmla="*/ 90 h 252"/>
                  <a:gd name="T26" fmla="*/ 364 w 609"/>
                  <a:gd name="T27" fmla="*/ 60 h 252"/>
                  <a:gd name="T28" fmla="*/ 286 w 609"/>
                  <a:gd name="T29" fmla="*/ 36 h 252"/>
                  <a:gd name="T30" fmla="*/ 197 w 609"/>
                  <a:gd name="T31" fmla="*/ 18 h 252"/>
                  <a:gd name="T32" fmla="*/ 107 w 609"/>
                  <a:gd name="T33" fmla="*/ 6 h 252"/>
                  <a:gd name="T34" fmla="*/ 12 w 609"/>
                  <a:gd name="T35" fmla="*/ 0 h 252"/>
                  <a:gd name="T36" fmla="*/ 6 w 609"/>
                  <a:gd name="T37" fmla="*/ 0 h 252"/>
                  <a:gd name="T38" fmla="*/ 0 w 609"/>
                  <a:gd name="T39" fmla="*/ 0 h 252"/>
                  <a:gd name="T40" fmla="*/ 0 w 609"/>
                  <a:gd name="T41" fmla="*/ 12 h 252"/>
                  <a:gd name="T42" fmla="*/ 6 w 609"/>
                  <a:gd name="T43" fmla="*/ 12 h 252"/>
                  <a:gd name="T44" fmla="*/ 12 w 609"/>
                  <a:gd name="T45" fmla="*/ 12 h 252"/>
                  <a:gd name="T46" fmla="*/ 12 w 609"/>
                  <a:gd name="T47" fmla="*/ 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9" h="252">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rotWithShape="0">
                <a:gsLst>
                  <a:gs pos="0">
                    <a:schemeClr val="accent2">
                      <a:gamma/>
                      <a:tint val="94118"/>
                      <a:invGamma/>
                    </a:schemeClr>
                  </a:gs>
                  <a:gs pos="100000">
                    <a:schemeClr val="accent2"/>
                  </a:gs>
                </a:gsLst>
                <a:lin ang="5400000" scaled="1"/>
              </a:gradFill>
              <a:ln>
                <a:noFill/>
              </a:ln>
              <a:extLst/>
            </p:spPr>
            <p:txBody>
              <a:bodyPr/>
              <a:lstStyle/>
              <a:p>
                <a:pPr eaLnBrk="0" hangingPunct="0">
                  <a:defRPr/>
                </a:pPr>
                <a:endParaRPr lang="en-US"/>
              </a:p>
            </p:txBody>
          </p:sp>
          <p:sp>
            <p:nvSpPr>
              <p:cNvPr id="19496" name="Freeform 40"/>
              <p:cNvSpPr>
                <a:spLocks/>
              </p:cNvSpPr>
              <p:nvPr/>
            </p:nvSpPr>
            <p:spPr bwMode="hidden">
              <a:xfrm>
                <a:off x="5246" y="4007"/>
                <a:ext cx="72" cy="54"/>
              </a:xfrm>
              <a:custGeom>
                <a:avLst/>
                <a:gdLst>
                  <a:gd name="T0" fmla="*/ 72 w 72"/>
                  <a:gd name="T1" fmla="*/ 0 h 54"/>
                  <a:gd name="T2" fmla="*/ 36 w 72"/>
                  <a:gd name="T3" fmla="*/ 30 h 54"/>
                  <a:gd name="T4" fmla="*/ 0 w 72"/>
                  <a:gd name="T5" fmla="*/ 54 h 54"/>
                  <a:gd name="T6" fmla="*/ 36 w 72"/>
                  <a:gd name="T7" fmla="*/ 54 h 54"/>
                  <a:gd name="T8" fmla="*/ 54 w 72"/>
                  <a:gd name="T9" fmla="*/ 42 h 54"/>
                  <a:gd name="T10" fmla="*/ 72 w 72"/>
                  <a:gd name="T11" fmla="*/ 24 h 54"/>
                  <a:gd name="T12" fmla="*/ 72 w 72"/>
                  <a:gd name="T13" fmla="*/ 24 h 54"/>
                  <a:gd name="T14" fmla="*/ 72 w 72"/>
                  <a:gd name="T15" fmla="*/ 0 h 54"/>
                  <a:gd name="T16" fmla="*/ 72 w 72"/>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4">
                    <a:moveTo>
                      <a:pt x="72" y="0"/>
                    </a:moveTo>
                    <a:lnTo>
                      <a:pt x="36" y="30"/>
                    </a:lnTo>
                    <a:lnTo>
                      <a:pt x="0" y="54"/>
                    </a:lnTo>
                    <a:lnTo>
                      <a:pt x="36" y="54"/>
                    </a:lnTo>
                    <a:lnTo>
                      <a:pt x="54" y="42"/>
                    </a:lnTo>
                    <a:lnTo>
                      <a:pt x="72" y="24"/>
                    </a:lnTo>
                    <a:lnTo>
                      <a:pt x="72" y="24"/>
                    </a:lnTo>
                    <a:lnTo>
                      <a:pt x="72" y="0"/>
                    </a:lnTo>
                    <a:lnTo>
                      <a:pt x="72" y="0"/>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hangingPunct="0">
                  <a:defRPr/>
                </a:pPr>
                <a:endParaRPr lang="en-US"/>
              </a:p>
            </p:txBody>
          </p:sp>
          <p:sp>
            <p:nvSpPr>
              <p:cNvPr id="19497" name="Freeform 41"/>
              <p:cNvSpPr>
                <a:spLocks/>
              </p:cNvSpPr>
              <p:nvPr/>
            </p:nvSpPr>
            <p:spPr bwMode="hidden">
              <a:xfrm>
                <a:off x="4505" y="4073"/>
                <a:ext cx="705" cy="108"/>
              </a:xfrm>
              <a:custGeom>
                <a:avLst/>
                <a:gdLst>
                  <a:gd name="T0" fmla="*/ 299 w 705"/>
                  <a:gd name="T1" fmla="*/ 90 h 108"/>
                  <a:gd name="T2" fmla="*/ 221 w 705"/>
                  <a:gd name="T3" fmla="*/ 90 h 108"/>
                  <a:gd name="T4" fmla="*/ 143 w 705"/>
                  <a:gd name="T5" fmla="*/ 78 h 108"/>
                  <a:gd name="T6" fmla="*/ 0 w 705"/>
                  <a:gd name="T7" fmla="*/ 48 h 108"/>
                  <a:gd name="T8" fmla="*/ 0 w 705"/>
                  <a:gd name="T9" fmla="*/ 66 h 108"/>
                  <a:gd name="T10" fmla="*/ 143 w 705"/>
                  <a:gd name="T11" fmla="*/ 96 h 108"/>
                  <a:gd name="T12" fmla="*/ 221 w 705"/>
                  <a:gd name="T13" fmla="*/ 108 h 108"/>
                  <a:gd name="T14" fmla="*/ 299 w 705"/>
                  <a:gd name="T15" fmla="*/ 108 h 108"/>
                  <a:gd name="T16" fmla="*/ 412 w 705"/>
                  <a:gd name="T17" fmla="*/ 102 h 108"/>
                  <a:gd name="T18" fmla="*/ 520 w 705"/>
                  <a:gd name="T19" fmla="*/ 84 h 108"/>
                  <a:gd name="T20" fmla="*/ 615 w 705"/>
                  <a:gd name="T21" fmla="*/ 60 h 108"/>
                  <a:gd name="T22" fmla="*/ 705 w 705"/>
                  <a:gd name="T23" fmla="*/ 24 h 108"/>
                  <a:gd name="T24" fmla="*/ 705 w 705"/>
                  <a:gd name="T25" fmla="*/ 0 h 108"/>
                  <a:gd name="T26" fmla="*/ 615 w 705"/>
                  <a:gd name="T27" fmla="*/ 42 h 108"/>
                  <a:gd name="T28" fmla="*/ 520 w 705"/>
                  <a:gd name="T29" fmla="*/ 66 h 108"/>
                  <a:gd name="T30" fmla="*/ 412 w 705"/>
                  <a:gd name="T31" fmla="*/ 84 h 108"/>
                  <a:gd name="T32" fmla="*/ 299 w 705"/>
                  <a:gd name="T33" fmla="*/ 90 h 108"/>
                  <a:gd name="T34" fmla="*/ 299 w 705"/>
                  <a:gd name="T35" fmla="*/ 9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5" h="108">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hangingPunct="0">
                  <a:defRPr/>
                </a:pPr>
                <a:endParaRPr lang="en-US"/>
              </a:p>
            </p:txBody>
          </p:sp>
          <p:sp>
            <p:nvSpPr>
              <p:cNvPr id="19498" name="Freeform 42"/>
              <p:cNvSpPr>
                <a:spLocks/>
              </p:cNvSpPr>
              <p:nvPr/>
            </p:nvSpPr>
            <p:spPr bwMode="hidden">
              <a:xfrm>
                <a:off x="5336" y="3654"/>
                <a:ext cx="143" cy="341"/>
              </a:xfrm>
              <a:custGeom>
                <a:avLst/>
                <a:gdLst>
                  <a:gd name="T0" fmla="*/ 119 w 143"/>
                  <a:gd name="T1" fmla="*/ 114 h 341"/>
                  <a:gd name="T2" fmla="*/ 113 w 143"/>
                  <a:gd name="T3" fmla="*/ 173 h 341"/>
                  <a:gd name="T4" fmla="*/ 89 w 143"/>
                  <a:gd name="T5" fmla="*/ 239 h 341"/>
                  <a:gd name="T6" fmla="*/ 47 w 143"/>
                  <a:gd name="T7" fmla="*/ 293 h 341"/>
                  <a:gd name="T8" fmla="*/ 0 w 143"/>
                  <a:gd name="T9" fmla="*/ 341 h 341"/>
                  <a:gd name="T10" fmla="*/ 29 w 143"/>
                  <a:gd name="T11" fmla="*/ 341 h 341"/>
                  <a:gd name="T12" fmla="*/ 77 w 143"/>
                  <a:gd name="T13" fmla="*/ 287 h 341"/>
                  <a:gd name="T14" fmla="*/ 113 w 143"/>
                  <a:gd name="T15" fmla="*/ 233 h 341"/>
                  <a:gd name="T16" fmla="*/ 137 w 143"/>
                  <a:gd name="T17" fmla="*/ 173 h 341"/>
                  <a:gd name="T18" fmla="*/ 143 w 143"/>
                  <a:gd name="T19" fmla="*/ 114 h 341"/>
                  <a:gd name="T20" fmla="*/ 137 w 143"/>
                  <a:gd name="T21" fmla="*/ 60 h 341"/>
                  <a:gd name="T22" fmla="*/ 119 w 143"/>
                  <a:gd name="T23" fmla="*/ 0 h 341"/>
                  <a:gd name="T24" fmla="*/ 89 w 143"/>
                  <a:gd name="T25" fmla="*/ 0 h 341"/>
                  <a:gd name="T26" fmla="*/ 113 w 143"/>
                  <a:gd name="T27" fmla="*/ 60 h 341"/>
                  <a:gd name="T28" fmla="*/ 119 w 143"/>
                  <a:gd name="T29" fmla="*/ 114 h 341"/>
                  <a:gd name="T30" fmla="*/ 119 w 143"/>
                  <a:gd name="T31" fmla="*/ 11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341">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hangingPunct="0">
                  <a:defRPr/>
                </a:pPr>
                <a:endParaRPr lang="en-US"/>
              </a:p>
            </p:txBody>
          </p:sp>
          <p:sp>
            <p:nvSpPr>
              <p:cNvPr id="19499" name="Freeform 43"/>
              <p:cNvSpPr>
                <a:spLocks/>
              </p:cNvSpPr>
              <p:nvPr/>
            </p:nvSpPr>
            <p:spPr bwMode="hidden">
              <a:xfrm>
                <a:off x="5061" y="3624"/>
                <a:ext cx="83" cy="90"/>
              </a:xfrm>
              <a:custGeom>
                <a:avLst/>
                <a:gdLst>
                  <a:gd name="T0" fmla="*/ 59 w 83"/>
                  <a:gd name="T1" fmla="*/ 90 h 90"/>
                  <a:gd name="T2" fmla="*/ 83 w 83"/>
                  <a:gd name="T3" fmla="*/ 84 h 90"/>
                  <a:gd name="T4" fmla="*/ 71 w 83"/>
                  <a:gd name="T5" fmla="*/ 60 h 90"/>
                  <a:gd name="T6" fmla="*/ 53 w 83"/>
                  <a:gd name="T7" fmla="*/ 42 h 90"/>
                  <a:gd name="T8" fmla="*/ 6 w 83"/>
                  <a:gd name="T9" fmla="*/ 0 h 90"/>
                  <a:gd name="T10" fmla="*/ 0 w 83"/>
                  <a:gd name="T11" fmla="*/ 18 h 90"/>
                  <a:gd name="T12" fmla="*/ 35 w 83"/>
                  <a:gd name="T13" fmla="*/ 48 h 90"/>
                  <a:gd name="T14" fmla="*/ 59 w 83"/>
                  <a:gd name="T15" fmla="*/ 90 h 90"/>
                  <a:gd name="T16" fmla="*/ 59 w 83"/>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90">
                    <a:moveTo>
                      <a:pt x="59" y="90"/>
                    </a:moveTo>
                    <a:lnTo>
                      <a:pt x="83" y="84"/>
                    </a:lnTo>
                    <a:lnTo>
                      <a:pt x="71" y="60"/>
                    </a:lnTo>
                    <a:lnTo>
                      <a:pt x="53" y="42"/>
                    </a:lnTo>
                    <a:lnTo>
                      <a:pt x="6" y="0"/>
                    </a:lnTo>
                    <a:lnTo>
                      <a:pt x="0" y="18"/>
                    </a:lnTo>
                    <a:lnTo>
                      <a:pt x="35" y="48"/>
                    </a:lnTo>
                    <a:lnTo>
                      <a:pt x="59" y="90"/>
                    </a:lnTo>
                    <a:lnTo>
                      <a:pt x="59" y="90"/>
                    </a:lnTo>
                    <a:close/>
                  </a:path>
                </a:pathLst>
              </a:custGeom>
              <a:gradFill rotWithShape="0">
                <a:gsLst>
                  <a:gs pos="0">
                    <a:schemeClr val="accent2"/>
                  </a:gs>
                  <a:gs pos="100000">
                    <a:schemeClr val="accent2">
                      <a:gamma/>
                      <a:shade val="94118"/>
                      <a:invGamma/>
                    </a:schemeClr>
                  </a:gs>
                </a:gsLst>
                <a:lin ang="5400000" scaled="1"/>
              </a:gradFill>
              <a:ln>
                <a:noFill/>
              </a:ln>
              <a:extLst/>
            </p:spPr>
            <p:txBody>
              <a:bodyPr/>
              <a:lstStyle/>
              <a:p>
                <a:pPr eaLnBrk="0" hangingPunct="0">
                  <a:defRPr/>
                </a:pPr>
                <a:endParaRPr lang="en-US"/>
              </a:p>
            </p:txBody>
          </p:sp>
          <p:sp>
            <p:nvSpPr>
              <p:cNvPr id="19500" name="Freeform 44"/>
              <p:cNvSpPr>
                <a:spLocks/>
              </p:cNvSpPr>
              <p:nvPr/>
            </p:nvSpPr>
            <p:spPr bwMode="hidden">
              <a:xfrm>
                <a:off x="4445" y="3552"/>
                <a:ext cx="717" cy="431"/>
              </a:xfrm>
              <a:custGeom>
                <a:avLst/>
                <a:gdLst>
                  <a:gd name="T0" fmla="*/ 693 w 717"/>
                  <a:gd name="T1" fmla="*/ 216 h 431"/>
                  <a:gd name="T2" fmla="*/ 687 w 717"/>
                  <a:gd name="T3" fmla="*/ 257 h 431"/>
                  <a:gd name="T4" fmla="*/ 669 w 717"/>
                  <a:gd name="T5" fmla="*/ 293 h 431"/>
                  <a:gd name="T6" fmla="*/ 633 w 717"/>
                  <a:gd name="T7" fmla="*/ 329 h 431"/>
                  <a:gd name="T8" fmla="*/ 598 w 717"/>
                  <a:gd name="T9" fmla="*/ 359 h 431"/>
                  <a:gd name="T10" fmla="*/ 544 w 717"/>
                  <a:gd name="T11" fmla="*/ 383 h 431"/>
                  <a:gd name="T12" fmla="*/ 490 w 717"/>
                  <a:gd name="T13" fmla="*/ 401 h 431"/>
                  <a:gd name="T14" fmla="*/ 424 w 717"/>
                  <a:gd name="T15" fmla="*/ 413 h 431"/>
                  <a:gd name="T16" fmla="*/ 359 w 717"/>
                  <a:gd name="T17" fmla="*/ 419 h 431"/>
                  <a:gd name="T18" fmla="*/ 293 w 717"/>
                  <a:gd name="T19" fmla="*/ 413 h 431"/>
                  <a:gd name="T20" fmla="*/ 227 w 717"/>
                  <a:gd name="T21" fmla="*/ 401 h 431"/>
                  <a:gd name="T22" fmla="*/ 173 w 717"/>
                  <a:gd name="T23" fmla="*/ 383 h 431"/>
                  <a:gd name="T24" fmla="*/ 119 w 717"/>
                  <a:gd name="T25" fmla="*/ 359 h 431"/>
                  <a:gd name="T26" fmla="*/ 84 w 717"/>
                  <a:gd name="T27" fmla="*/ 329 h 431"/>
                  <a:gd name="T28" fmla="*/ 48 w 717"/>
                  <a:gd name="T29" fmla="*/ 293 h 431"/>
                  <a:gd name="T30" fmla="*/ 30 w 717"/>
                  <a:gd name="T31" fmla="*/ 257 h 431"/>
                  <a:gd name="T32" fmla="*/ 24 w 717"/>
                  <a:gd name="T33" fmla="*/ 216 h 431"/>
                  <a:gd name="T34" fmla="*/ 30 w 717"/>
                  <a:gd name="T35" fmla="*/ 174 h 431"/>
                  <a:gd name="T36" fmla="*/ 48 w 717"/>
                  <a:gd name="T37" fmla="*/ 138 h 431"/>
                  <a:gd name="T38" fmla="*/ 84 w 717"/>
                  <a:gd name="T39" fmla="*/ 102 h 431"/>
                  <a:gd name="T40" fmla="*/ 119 w 717"/>
                  <a:gd name="T41" fmla="*/ 72 h 431"/>
                  <a:gd name="T42" fmla="*/ 173 w 717"/>
                  <a:gd name="T43" fmla="*/ 48 h 431"/>
                  <a:gd name="T44" fmla="*/ 227 w 717"/>
                  <a:gd name="T45" fmla="*/ 30 h 431"/>
                  <a:gd name="T46" fmla="*/ 293 w 717"/>
                  <a:gd name="T47" fmla="*/ 18 h 431"/>
                  <a:gd name="T48" fmla="*/ 359 w 717"/>
                  <a:gd name="T49" fmla="*/ 12 h 431"/>
                  <a:gd name="T50" fmla="*/ 418 w 717"/>
                  <a:gd name="T51" fmla="*/ 18 h 431"/>
                  <a:gd name="T52" fmla="*/ 478 w 717"/>
                  <a:gd name="T53" fmla="*/ 30 h 431"/>
                  <a:gd name="T54" fmla="*/ 532 w 717"/>
                  <a:gd name="T55" fmla="*/ 48 h 431"/>
                  <a:gd name="T56" fmla="*/ 580 w 717"/>
                  <a:gd name="T57" fmla="*/ 66 h 431"/>
                  <a:gd name="T58" fmla="*/ 586 w 717"/>
                  <a:gd name="T59" fmla="*/ 48 h 431"/>
                  <a:gd name="T60" fmla="*/ 478 w 717"/>
                  <a:gd name="T61" fmla="*/ 12 h 431"/>
                  <a:gd name="T62" fmla="*/ 418 w 717"/>
                  <a:gd name="T63" fmla="*/ 6 h 431"/>
                  <a:gd name="T64" fmla="*/ 359 w 717"/>
                  <a:gd name="T65" fmla="*/ 0 h 431"/>
                  <a:gd name="T66" fmla="*/ 287 w 717"/>
                  <a:gd name="T67" fmla="*/ 6 h 431"/>
                  <a:gd name="T68" fmla="*/ 221 w 717"/>
                  <a:gd name="T69" fmla="*/ 18 h 431"/>
                  <a:gd name="T70" fmla="*/ 161 w 717"/>
                  <a:gd name="T71" fmla="*/ 36 h 431"/>
                  <a:gd name="T72" fmla="*/ 107 w 717"/>
                  <a:gd name="T73" fmla="*/ 66 h 431"/>
                  <a:gd name="T74" fmla="*/ 60 w 717"/>
                  <a:gd name="T75" fmla="*/ 96 h 431"/>
                  <a:gd name="T76" fmla="*/ 30 w 717"/>
                  <a:gd name="T77" fmla="*/ 132 h 431"/>
                  <a:gd name="T78" fmla="*/ 6 w 717"/>
                  <a:gd name="T79" fmla="*/ 174 h 431"/>
                  <a:gd name="T80" fmla="*/ 0 w 717"/>
                  <a:gd name="T81" fmla="*/ 216 h 431"/>
                  <a:gd name="T82" fmla="*/ 6 w 717"/>
                  <a:gd name="T83" fmla="*/ 257 h 431"/>
                  <a:gd name="T84" fmla="*/ 30 w 717"/>
                  <a:gd name="T85" fmla="*/ 299 h 431"/>
                  <a:gd name="T86" fmla="*/ 60 w 717"/>
                  <a:gd name="T87" fmla="*/ 335 h 431"/>
                  <a:gd name="T88" fmla="*/ 107 w 717"/>
                  <a:gd name="T89" fmla="*/ 371 h 431"/>
                  <a:gd name="T90" fmla="*/ 161 w 717"/>
                  <a:gd name="T91" fmla="*/ 395 h 431"/>
                  <a:gd name="T92" fmla="*/ 221 w 717"/>
                  <a:gd name="T93" fmla="*/ 413 h 431"/>
                  <a:gd name="T94" fmla="*/ 287 w 717"/>
                  <a:gd name="T95" fmla="*/ 425 h 431"/>
                  <a:gd name="T96" fmla="*/ 359 w 717"/>
                  <a:gd name="T97" fmla="*/ 431 h 431"/>
                  <a:gd name="T98" fmla="*/ 430 w 717"/>
                  <a:gd name="T99" fmla="*/ 425 h 431"/>
                  <a:gd name="T100" fmla="*/ 496 w 717"/>
                  <a:gd name="T101" fmla="*/ 413 h 431"/>
                  <a:gd name="T102" fmla="*/ 562 w 717"/>
                  <a:gd name="T103" fmla="*/ 395 h 431"/>
                  <a:gd name="T104" fmla="*/ 610 w 717"/>
                  <a:gd name="T105" fmla="*/ 371 h 431"/>
                  <a:gd name="T106" fmla="*/ 657 w 717"/>
                  <a:gd name="T107" fmla="*/ 335 h 431"/>
                  <a:gd name="T108" fmla="*/ 687 w 717"/>
                  <a:gd name="T109" fmla="*/ 299 h 431"/>
                  <a:gd name="T110" fmla="*/ 711 w 717"/>
                  <a:gd name="T111" fmla="*/ 257 h 431"/>
                  <a:gd name="T112" fmla="*/ 717 w 717"/>
                  <a:gd name="T113" fmla="*/ 216 h 431"/>
                  <a:gd name="T114" fmla="*/ 717 w 717"/>
                  <a:gd name="T115" fmla="*/ 204 h 431"/>
                  <a:gd name="T116" fmla="*/ 711 w 717"/>
                  <a:gd name="T117" fmla="*/ 192 h 431"/>
                  <a:gd name="T118" fmla="*/ 687 w 717"/>
                  <a:gd name="T119" fmla="*/ 198 h 431"/>
                  <a:gd name="T120" fmla="*/ 693 w 717"/>
                  <a:gd name="T121" fmla="*/ 210 h 431"/>
                  <a:gd name="T122" fmla="*/ 693 w 717"/>
                  <a:gd name="T123" fmla="*/ 216 h 431"/>
                  <a:gd name="T124" fmla="*/ 693 w 717"/>
                  <a:gd name="T125" fmla="*/ 216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7" h="431">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lnTo>
                      <a:pt x="693" y="216"/>
                    </a:lnTo>
                    <a:close/>
                  </a:path>
                </a:pathLst>
              </a:custGeom>
              <a:solidFill>
                <a:schemeClr val="accent2"/>
              </a:solidFill>
              <a:ln>
                <a:noFill/>
              </a:ln>
              <a:extLst/>
            </p:spPr>
            <p:txBody>
              <a:bodyPr/>
              <a:lstStyle/>
              <a:p>
                <a:pPr eaLnBrk="0" hangingPunct="0">
                  <a:defRPr/>
                </a:pPr>
                <a:endParaRPr lang="en-US"/>
              </a:p>
            </p:txBody>
          </p:sp>
          <p:sp>
            <p:nvSpPr>
              <p:cNvPr id="19501" name="Freeform 45"/>
              <p:cNvSpPr>
                <a:spLocks/>
              </p:cNvSpPr>
              <p:nvPr/>
            </p:nvSpPr>
            <p:spPr bwMode="hidden">
              <a:xfrm>
                <a:off x="4349" y="3510"/>
                <a:ext cx="909" cy="533"/>
              </a:xfrm>
              <a:custGeom>
                <a:avLst/>
                <a:gdLst>
                  <a:gd name="T0" fmla="*/ 616 w 909"/>
                  <a:gd name="T1" fmla="*/ 0 h 533"/>
                  <a:gd name="T2" fmla="*/ 616 w 909"/>
                  <a:gd name="T3" fmla="*/ 18 h 533"/>
                  <a:gd name="T4" fmla="*/ 724 w 909"/>
                  <a:gd name="T5" fmla="*/ 60 h 533"/>
                  <a:gd name="T6" fmla="*/ 765 w 909"/>
                  <a:gd name="T7" fmla="*/ 84 h 533"/>
                  <a:gd name="T8" fmla="*/ 807 w 909"/>
                  <a:gd name="T9" fmla="*/ 114 h 533"/>
                  <a:gd name="T10" fmla="*/ 837 w 909"/>
                  <a:gd name="T11" fmla="*/ 144 h 533"/>
                  <a:gd name="T12" fmla="*/ 861 w 909"/>
                  <a:gd name="T13" fmla="*/ 180 h 533"/>
                  <a:gd name="T14" fmla="*/ 873 w 909"/>
                  <a:gd name="T15" fmla="*/ 216 h 533"/>
                  <a:gd name="T16" fmla="*/ 879 w 909"/>
                  <a:gd name="T17" fmla="*/ 258 h 533"/>
                  <a:gd name="T18" fmla="*/ 873 w 909"/>
                  <a:gd name="T19" fmla="*/ 311 h 533"/>
                  <a:gd name="T20" fmla="*/ 843 w 909"/>
                  <a:gd name="T21" fmla="*/ 359 h 533"/>
                  <a:gd name="T22" fmla="*/ 807 w 909"/>
                  <a:gd name="T23" fmla="*/ 401 h 533"/>
                  <a:gd name="T24" fmla="*/ 753 w 909"/>
                  <a:gd name="T25" fmla="*/ 443 h 533"/>
                  <a:gd name="T26" fmla="*/ 694 w 909"/>
                  <a:gd name="T27" fmla="*/ 473 h 533"/>
                  <a:gd name="T28" fmla="*/ 622 w 909"/>
                  <a:gd name="T29" fmla="*/ 497 h 533"/>
                  <a:gd name="T30" fmla="*/ 538 w 909"/>
                  <a:gd name="T31" fmla="*/ 509 h 533"/>
                  <a:gd name="T32" fmla="*/ 455 w 909"/>
                  <a:gd name="T33" fmla="*/ 515 h 533"/>
                  <a:gd name="T34" fmla="*/ 371 w 909"/>
                  <a:gd name="T35" fmla="*/ 509 h 533"/>
                  <a:gd name="T36" fmla="*/ 287 w 909"/>
                  <a:gd name="T37" fmla="*/ 497 h 533"/>
                  <a:gd name="T38" fmla="*/ 215 w 909"/>
                  <a:gd name="T39" fmla="*/ 473 h 533"/>
                  <a:gd name="T40" fmla="*/ 156 w 909"/>
                  <a:gd name="T41" fmla="*/ 443 h 533"/>
                  <a:gd name="T42" fmla="*/ 102 w 909"/>
                  <a:gd name="T43" fmla="*/ 401 h 533"/>
                  <a:gd name="T44" fmla="*/ 66 w 909"/>
                  <a:gd name="T45" fmla="*/ 359 h 533"/>
                  <a:gd name="T46" fmla="*/ 36 w 909"/>
                  <a:gd name="T47" fmla="*/ 311 h 533"/>
                  <a:gd name="T48" fmla="*/ 30 w 909"/>
                  <a:gd name="T49" fmla="*/ 258 h 533"/>
                  <a:gd name="T50" fmla="*/ 36 w 909"/>
                  <a:gd name="T51" fmla="*/ 222 h 533"/>
                  <a:gd name="T52" fmla="*/ 48 w 909"/>
                  <a:gd name="T53" fmla="*/ 186 h 533"/>
                  <a:gd name="T54" fmla="*/ 66 w 909"/>
                  <a:gd name="T55" fmla="*/ 156 h 533"/>
                  <a:gd name="T56" fmla="*/ 90 w 909"/>
                  <a:gd name="T57" fmla="*/ 126 h 533"/>
                  <a:gd name="T58" fmla="*/ 66 w 909"/>
                  <a:gd name="T59" fmla="*/ 114 h 533"/>
                  <a:gd name="T60" fmla="*/ 36 w 909"/>
                  <a:gd name="T61" fmla="*/ 144 h 533"/>
                  <a:gd name="T62" fmla="*/ 18 w 909"/>
                  <a:gd name="T63" fmla="*/ 180 h 533"/>
                  <a:gd name="T64" fmla="*/ 6 w 909"/>
                  <a:gd name="T65" fmla="*/ 216 h 533"/>
                  <a:gd name="T66" fmla="*/ 0 w 909"/>
                  <a:gd name="T67" fmla="*/ 258 h 533"/>
                  <a:gd name="T68" fmla="*/ 12 w 909"/>
                  <a:gd name="T69" fmla="*/ 311 h 533"/>
                  <a:gd name="T70" fmla="*/ 36 w 909"/>
                  <a:gd name="T71" fmla="*/ 365 h 533"/>
                  <a:gd name="T72" fmla="*/ 78 w 909"/>
                  <a:gd name="T73" fmla="*/ 413 h 533"/>
                  <a:gd name="T74" fmla="*/ 132 w 909"/>
                  <a:gd name="T75" fmla="*/ 449 h 533"/>
                  <a:gd name="T76" fmla="*/ 203 w 909"/>
                  <a:gd name="T77" fmla="*/ 485 h 533"/>
                  <a:gd name="T78" fmla="*/ 275 w 909"/>
                  <a:gd name="T79" fmla="*/ 509 h 533"/>
                  <a:gd name="T80" fmla="*/ 365 w 909"/>
                  <a:gd name="T81" fmla="*/ 527 h 533"/>
                  <a:gd name="T82" fmla="*/ 455 w 909"/>
                  <a:gd name="T83" fmla="*/ 533 h 533"/>
                  <a:gd name="T84" fmla="*/ 544 w 909"/>
                  <a:gd name="T85" fmla="*/ 527 h 533"/>
                  <a:gd name="T86" fmla="*/ 634 w 909"/>
                  <a:gd name="T87" fmla="*/ 509 h 533"/>
                  <a:gd name="T88" fmla="*/ 712 w 909"/>
                  <a:gd name="T89" fmla="*/ 485 h 533"/>
                  <a:gd name="T90" fmla="*/ 777 w 909"/>
                  <a:gd name="T91" fmla="*/ 449 h 533"/>
                  <a:gd name="T92" fmla="*/ 831 w 909"/>
                  <a:gd name="T93" fmla="*/ 413 h 533"/>
                  <a:gd name="T94" fmla="*/ 873 w 909"/>
                  <a:gd name="T95" fmla="*/ 365 h 533"/>
                  <a:gd name="T96" fmla="*/ 897 w 909"/>
                  <a:gd name="T97" fmla="*/ 311 h 533"/>
                  <a:gd name="T98" fmla="*/ 909 w 909"/>
                  <a:gd name="T99" fmla="*/ 258 h 533"/>
                  <a:gd name="T100" fmla="*/ 903 w 909"/>
                  <a:gd name="T101" fmla="*/ 216 h 533"/>
                  <a:gd name="T102" fmla="*/ 885 w 909"/>
                  <a:gd name="T103" fmla="*/ 174 h 533"/>
                  <a:gd name="T104" fmla="*/ 861 w 909"/>
                  <a:gd name="T105" fmla="*/ 132 h 533"/>
                  <a:gd name="T106" fmla="*/ 825 w 909"/>
                  <a:gd name="T107" fmla="*/ 102 h 533"/>
                  <a:gd name="T108" fmla="*/ 783 w 909"/>
                  <a:gd name="T109" fmla="*/ 66 h 533"/>
                  <a:gd name="T110" fmla="*/ 735 w 909"/>
                  <a:gd name="T111" fmla="*/ 42 h 533"/>
                  <a:gd name="T112" fmla="*/ 616 w 909"/>
                  <a:gd name="T113" fmla="*/ 0 h 533"/>
                  <a:gd name="T114" fmla="*/ 616 w 909"/>
                  <a:gd name="T115"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09" h="533">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rotWithShape="0">
                <a:gsLst>
                  <a:gs pos="0">
                    <a:schemeClr val="accent2">
                      <a:gamma/>
                      <a:tint val="96863"/>
                      <a:invGamma/>
                    </a:schemeClr>
                  </a:gs>
                  <a:gs pos="100000">
                    <a:schemeClr val="accent2"/>
                  </a:gs>
                </a:gsLst>
                <a:lin ang="0" scaled="1"/>
              </a:gradFill>
              <a:ln>
                <a:noFill/>
              </a:ln>
              <a:extLst/>
            </p:spPr>
            <p:txBody>
              <a:bodyPr/>
              <a:lstStyle/>
              <a:p>
                <a:pPr eaLnBrk="0" hangingPunct="0">
                  <a:defRPr/>
                </a:pPr>
                <a:endParaRPr lang="en-US"/>
              </a:p>
            </p:txBody>
          </p:sp>
          <p:sp>
            <p:nvSpPr>
              <p:cNvPr id="19502" name="Freeform 46"/>
              <p:cNvSpPr>
                <a:spLocks/>
              </p:cNvSpPr>
              <p:nvPr/>
            </p:nvSpPr>
            <p:spPr bwMode="hidden">
              <a:xfrm>
                <a:off x="4564" y="3492"/>
                <a:ext cx="365" cy="66"/>
              </a:xfrm>
              <a:custGeom>
                <a:avLst/>
                <a:gdLst>
                  <a:gd name="T0" fmla="*/ 240 w 365"/>
                  <a:gd name="T1" fmla="*/ 18 h 66"/>
                  <a:gd name="T2" fmla="*/ 299 w 365"/>
                  <a:gd name="T3" fmla="*/ 24 h 66"/>
                  <a:gd name="T4" fmla="*/ 359 w 365"/>
                  <a:gd name="T5" fmla="*/ 30 h 66"/>
                  <a:gd name="T6" fmla="*/ 365 w 365"/>
                  <a:gd name="T7" fmla="*/ 12 h 66"/>
                  <a:gd name="T8" fmla="*/ 305 w 365"/>
                  <a:gd name="T9" fmla="*/ 6 h 66"/>
                  <a:gd name="T10" fmla="*/ 240 w 365"/>
                  <a:gd name="T11" fmla="*/ 0 h 66"/>
                  <a:gd name="T12" fmla="*/ 174 w 365"/>
                  <a:gd name="T13" fmla="*/ 6 h 66"/>
                  <a:gd name="T14" fmla="*/ 114 w 365"/>
                  <a:gd name="T15" fmla="*/ 12 h 66"/>
                  <a:gd name="T16" fmla="*/ 0 w 365"/>
                  <a:gd name="T17" fmla="*/ 42 h 66"/>
                  <a:gd name="T18" fmla="*/ 0 w 365"/>
                  <a:gd name="T19" fmla="*/ 66 h 66"/>
                  <a:gd name="T20" fmla="*/ 54 w 365"/>
                  <a:gd name="T21" fmla="*/ 48 h 66"/>
                  <a:gd name="T22" fmla="*/ 114 w 365"/>
                  <a:gd name="T23" fmla="*/ 30 h 66"/>
                  <a:gd name="T24" fmla="*/ 174 w 365"/>
                  <a:gd name="T25" fmla="*/ 24 h 66"/>
                  <a:gd name="T26" fmla="*/ 240 w 365"/>
                  <a:gd name="T27" fmla="*/ 18 h 66"/>
                  <a:gd name="T28" fmla="*/ 240 w 365"/>
                  <a:gd name="T29"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66">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hangingPunct="0">
                  <a:defRPr/>
                </a:pPr>
                <a:endParaRPr lang="en-US"/>
              </a:p>
            </p:txBody>
          </p:sp>
          <p:sp>
            <p:nvSpPr>
              <p:cNvPr id="19503" name="Freeform 47"/>
              <p:cNvSpPr>
                <a:spLocks/>
              </p:cNvSpPr>
              <p:nvPr/>
            </p:nvSpPr>
            <p:spPr bwMode="hidden">
              <a:xfrm>
                <a:off x="4463" y="3558"/>
                <a:ext cx="66" cy="48"/>
              </a:xfrm>
              <a:custGeom>
                <a:avLst/>
                <a:gdLst>
                  <a:gd name="T0" fmla="*/ 66 w 66"/>
                  <a:gd name="T1" fmla="*/ 18 h 48"/>
                  <a:gd name="T2" fmla="*/ 48 w 66"/>
                  <a:gd name="T3" fmla="*/ 0 h 48"/>
                  <a:gd name="T4" fmla="*/ 24 w 66"/>
                  <a:gd name="T5" fmla="*/ 12 h 48"/>
                  <a:gd name="T6" fmla="*/ 0 w 66"/>
                  <a:gd name="T7" fmla="*/ 30 h 48"/>
                  <a:gd name="T8" fmla="*/ 12 w 66"/>
                  <a:gd name="T9" fmla="*/ 48 h 48"/>
                  <a:gd name="T10" fmla="*/ 42 w 66"/>
                  <a:gd name="T11" fmla="*/ 30 h 48"/>
                  <a:gd name="T12" fmla="*/ 66 w 66"/>
                  <a:gd name="T13" fmla="*/ 18 h 48"/>
                  <a:gd name="T14" fmla="*/ 66 w 66"/>
                  <a:gd name="T15" fmla="*/ 1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48">
                    <a:moveTo>
                      <a:pt x="66" y="18"/>
                    </a:moveTo>
                    <a:lnTo>
                      <a:pt x="48" y="0"/>
                    </a:lnTo>
                    <a:lnTo>
                      <a:pt x="24" y="12"/>
                    </a:lnTo>
                    <a:lnTo>
                      <a:pt x="0" y="30"/>
                    </a:lnTo>
                    <a:lnTo>
                      <a:pt x="12" y="48"/>
                    </a:lnTo>
                    <a:lnTo>
                      <a:pt x="42" y="30"/>
                    </a:lnTo>
                    <a:lnTo>
                      <a:pt x="66" y="18"/>
                    </a:lnTo>
                    <a:lnTo>
                      <a:pt x="66" y="18"/>
                    </a:lnTo>
                    <a:close/>
                  </a:path>
                </a:pathLst>
              </a:custGeom>
              <a:gradFill rotWithShape="0">
                <a:gsLst>
                  <a:gs pos="0">
                    <a:schemeClr val="accent2">
                      <a:gamma/>
                      <a:tint val="96863"/>
                      <a:invGamma/>
                    </a:schemeClr>
                  </a:gs>
                  <a:gs pos="100000">
                    <a:schemeClr val="accent2"/>
                  </a:gs>
                </a:gsLst>
                <a:lin ang="5400000" scaled="1"/>
              </a:gradFill>
              <a:ln>
                <a:noFill/>
              </a:ln>
              <a:extLst/>
            </p:spPr>
            <p:txBody>
              <a:bodyPr/>
              <a:lstStyle/>
              <a:p>
                <a:pPr eaLnBrk="0" hangingPunct="0">
                  <a:defRPr/>
                </a:pPr>
                <a:endParaRPr lang="en-US"/>
              </a:p>
            </p:txBody>
          </p:sp>
          <p:sp>
            <p:nvSpPr>
              <p:cNvPr id="19504" name="Oval 48"/>
              <p:cNvSpPr>
                <a:spLocks noChangeArrowheads="1"/>
              </p:cNvSpPr>
              <p:nvPr/>
            </p:nvSpPr>
            <p:spPr bwMode="hidden">
              <a:xfrm>
                <a:off x="4546" y="3608"/>
                <a:ext cx="518" cy="319"/>
              </a:xfrm>
              <a:prstGeom prst="ellipse">
                <a:avLst/>
              </a:prstGeom>
              <a:gradFill rotWithShape="0">
                <a:gsLst>
                  <a:gs pos="0">
                    <a:schemeClr val="accent2">
                      <a:gamma/>
                      <a:shade val="94118"/>
                      <a:invGamma/>
                    </a:schemeClr>
                  </a:gs>
                  <a:gs pos="100000">
                    <a:schemeClr val="accent2"/>
                  </a:gs>
                </a:gsLst>
                <a:lin ang="0" scaled="1"/>
              </a:gradFill>
              <a:ln>
                <a:noFill/>
              </a:ln>
              <a:effectLst/>
              <a:extLst/>
            </p:spPr>
            <p:txBody>
              <a:bodyPr/>
              <a:lstStyle/>
              <a:p>
                <a:pPr eaLnBrk="0" hangingPunct="0">
                  <a:defRPr/>
                </a:pPr>
                <a:endParaRPr lang="en-US"/>
              </a:p>
            </p:txBody>
          </p:sp>
          <p:sp>
            <p:nvSpPr>
              <p:cNvPr id="19505" name="Oval 49"/>
              <p:cNvSpPr>
                <a:spLocks noChangeArrowheads="1"/>
              </p:cNvSpPr>
              <p:nvPr/>
            </p:nvSpPr>
            <p:spPr bwMode="hidden">
              <a:xfrm>
                <a:off x="4578" y="3630"/>
                <a:ext cx="446" cy="271"/>
              </a:xfrm>
              <a:prstGeom prst="ellipse">
                <a:avLst/>
              </a:prstGeom>
              <a:gradFill rotWithShape="0">
                <a:gsLst>
                  <a:gs pos="0">
                    <a:schemeClr val="accent2">
                      <a:gamma/>
                      <a:tint val="96863"/>
                      <a:invGamma/>
                    </a:schemeClr>
                  </a:gs>
                  <a:gs pos="100000">
                    <a:schemeClr val="accent2"/>
                  </a:gs>
                </a:gsLst>
                <a:lin ang="5400000" scaled="1"/>
              </a:gradFill>
              <a:ln>
                <a:noFill/>
              </a:ln>
              <a:effectLst/>
              <a:extLst/>
            </p:spPr>
            <p:txBody>
              <a:bodyPr/>
              <a:lstStyle/>
              <a:p>
                <a:pPr eaLnBrk="0" hangingPunct="0">
                  <a:defRPr/>
                </a:pPr>
                <a:endParaRPr lang="en-US"/>
              </a:p>
            </p:txBody>
          </p:sp>
          <p:sp>
            <p:nvSpPr>
              <p:cNvPr id="19506" name="Oval 50"/>
              <p:cNvSpPr>
                <a:spLocks noChangeArrowheads="1"/>
              </p:cNvSpPr>
              <p:nvPr/>
            </p:nvSpPr>
            <p:spPr bwMode="hidden">
              <a:xfrm>
                <a:off x="4610" y="3650"/>
                <a:ext cx="386" cy="233"/>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hangingPunct="0">
                  <a:defRPr/>
                </a:pPr>
                <a:endParaRPr lang="en-US"/>
              </a:p>
            </p:txBody>
          </p:sp>
          <p:sp>
            <p:nvSpPr>
              <p:cNvPr id="19507" name="Oval 51"/>
              <p:cNvSpPr>
                <a:spLocks noChangeArrowheads="1"/>
              </p:cNvSpPr>
              <p:nvPr/>
            </p:nvSpPr>
            <p:spPr bwMode="hidden">
              <a:xfrm>
                <a:off x="4654" y="3678"/>
                <a:ext cx="298" cy="177"/>
              </a:xfrm>
              <a:prstGeom prst="ellipse">
                <a:avLst/>
              </a:prstGeom>
              <a:gradFill rotWithShape="0">
                <a:gsLst>
                  <a:gs pos="0">
                    <a:schemeClr val="accent2">
                      <a:gamma/>
                      <a:shade val="94118"/>
                      <a:invGamma/>
                    </a:schemeClr>
                  </a:gs>
                  <a:gs pos="100000">
                    <a:schemeClr val="accent2"/>
                  </a:gs>
                </a:gsLst>
                <a:lin ang="5400000" scaled="1"/>
              </a:gradFill>
              <a:ln>
                <a:noFill/>
              </a:ln>
              <a:effectLst/>
              <a:extLst/>
            </p:spPr>
            <p:txBody>
              <a:bodyPr/>
              <a:lstStyle/>
              <a:p>
                <a:pPr eaLnBrk="0" hangingPunct="0">
                  <a:defRPr/>
                </a:pPr>
                <a:endParaRPr lang="en-US"/>
              </a:p>
            </p:txBody>
          </p:sp>
          <p:sp>
            <p:nvSpPr>
              <p:cNvPr id="19508" name="Oval 52"/>
              <p:cNvSpPr>
                <a:spLocks noChangeArrowheads="1"/>
              </p:cNvSpPr>
              <p:nvPr/>
            </p:nvSpPr>
            <p:spPr bwMode="hidden">
              <a:xfrm>
                <a:off x="4690" y="3698"/>
                <a:ext cx="222" cy="139"/>
              </a:xfrm>
              <a:prstGeom prst="ellipse">
                <a:avLst/>
              </a:prstGeom>
              <a:gradFill rotWithShape="0">
                <a:gsLst>
                  <a:gs pos="0">
                    <a:schemeClr val="accent2"/>
                  </a:gs>
                  <a:gs pos="100000">
                    <a:schemeClr val="accent2">
                      <a:gamma/>
                      <a:shade val="94118"/>
                      <a:invGamma/>
                    </a:schemeClr>
                  </a:gs>
                </a:gsLst>
                <a:lin ang="5400000" scaled="1"/>
              </a:gradFill>
              <a:ln>
                <a:noFill/>
              </a:ln>
              <a:effectLst/>
              <a:extLst/>
            </p:spPr>
            <p:txBody>
              <a:bodyPr/>
              <a:lstStyle/>
              <a:p>
                <a:pPr eaLnBrk="0" hangingPunct="0">
                  <a:defRPr/>
                </a:pPr>
                <a:endParaRPr lang="en-US"/>
              </a:p>
            </p:txBody>
          </p:sp>
          <p:sp>
            <p:nvSpPr>
              <p:cNvPr id="19509" name="Oval 53"/>
              <p:cNvSpPr>
                <a:spLocks noChangeArrowheads="1"/>
              </p:cNvSpPr>
              <p:nvPr/>
            </p:nvSpPr>
            <p:spPr bwMode="hidden">
              <a:xfrm>
                <a:off x="4738" y="3728"/>
                <a:ext cx="126" cy="81"/>
              </a:xfrm>
              <a:prstGeom prst="ellipse">
                <a:avLst/>
              </a:prstGeom>
              <a:gradFill rotWithShape="0">
                <a:gsLst>
                  <a:gs pos="0">
                    <a:schemeClr val="accent2">
                      <a:gamma/>
                      <a:shade val="96863"/>
                      <a:invGamma/>
                    </a:schemeClr>
                  </a:gs>
                  <a:gs pos="100000">
                    <a:schemeClr val="accent2"/>
                  </a:gs>
                </a:gsLst>
                <a:lin ang="5400000" scaled="1"/>
              </a:gradFill>
              <a:ln>
                <a:noFill/>
              </a:ln>
              <a:effectLst/>
              <a:extLst/>
            </p:spPr>
            <p:txBody>
              <a:bodyPr/>
              <a:lstStyle/>
              <a:p>
                <a:pPr eaLnBrk="0" hangingPunct="0">
                  <a:defRPr/>
                </a:pPr>
                <a:endParaRPr lang="en-US"/>
              </a:p>
            </p:txBody>
          </p:sp>
        </p:grpSp>
        <p:grpSp>
          <p:nvGrpSpPr>
            <p:cNvPr id="1037" name="Group 54"/>
            <p:cNvGrpSpPr>
              <a:grpSpLocks/>
            </p:cNvGrpSpPr>
            <p:nvPr userDrawn="1"/>
          </p:nvGrpSpPr>
          <p:grpSpPr bwMode="auto">
            <a:xfrm>
              <a:off x="5280" y="3024"/>
              <a:ext cx="425" cy="258"/>
              <a:chOff x="5280" y="3024"/>
              <a:chExt cx="425" cy="258"/>
            </a:xfrm>
          </p:grpSpPr>
          <p:sp>
            <p:nvSpPr>
              <p:cNvPr id="19511" name="Freeform 55"/>
              <p:cNvSpPr>
                <a:spLocks/>
              </p:cNvSpPr>
              <p:nvPr/>
            </p:nvSpPr>
            <p:spPr bwMode="hidden">
              <a:xfrm>
                <a:off x="5280" y="3186"/>
                <a:ext cx="383" cy="96"/>
              </a:xfrm>
              <a:custGeom>
                <a:avLst/>
                <a:gdLst>
                  <a:gd name="T0" fmla="*/ 209 w 382"/>
                  <a:gd name="T1" fmla="*/ 96 h 96"/>
                  <a:gd name="T2" fmla="*/ 143 w 382"/>
                  <a:gd name="T3" fmla="*/ 90 h 96"/>
                  <a:gd name="T4" fmla="*/ 83 w 382"/>
                  <a:gd name="T5" fmla="*/ 66 h 96"/>
                  <a:gd name="T6" fmla="*/ 35 w 382"/>
                  <a:gd name="T7" fmla="*/ 36 h 96"/>
                  <a:gd name="T8" fmla="*/ 6 w 382"/>
                  <a:gd name="T9" fmla="*/ 0 h 96"/>
                  <a:gd name="T10" fmla="*/ 0 w 382"/>
                  <a:gd name="T11" fmla="*/ 6 h 96"/>
                  <a:gd name="T12" fmla="*/ 29 w 382"/>
                  <a:gd name="T13" fmla="*/ 42 h 96"/>
                  <a:gd name="T14" fmla="*/ 77 w 382"/>
                  <a:gd name="T15" fmla="*/ 72 h 96"/>
                  <a:gd name="T16" fmla="*/ 137 w 382"/>
                  <a:gd name="T17" fmla="*/ 90 h 96"/>
                  <a:gd name="T18" fmla="*/ 209 w 382"/>
                  <a:gd name="T19" fmla="*/ 96 h 96"/>
                  <a:gd name="T20" fmla="*/ 263 w 382"/>
                  <a:gd name="T21" fmla="*/ 90 h 96"/>
                  <a:gd name="T22" fmla="*/ 311 w 382"/>
                  <a:gd name="T23" fmla="*/ 84 h 96"/>
                  <a:gd name="T24" fmla="*/ 352 w 382"/>
                  <a:gd name="T25" fmla="*/ 66 h 96"/>
                  <a:gd name="T26" fmla="*/ 382 w 382"/>
                  <a:gd name="T27" fmla="*/ 42 h 96"/>
                  <a:gd name="T28" fmla="*/ 376 w 382"/>
                  <a:gd name="T29" fmla="*/ 42 h 96"/>
                  <a:gd name="T30" fmla="*/ 346 w 382"/>
                  <a:gd name="T31" fmla="*/ 66 h 96"/>
                  <a:gd name="T32" fmla="*/ 305 w 382"/>
                  <a:gd name="T33" fmla="*/ 78 h 96"/>
                  <a:gd name="T34" fmla="*/ 263 w 382"/>
                  <a:gd name="T35" fmla="*/ 90 h 96"/>
                  <a:gd name="T36" fmla="*/ 209 w 382"/>
                  <a:gd name="T37" fmla="*/ 96 h 96"/>
                  <a:gd name="T38" fmla="*/ 209 w 38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96">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lnTo>
                      <a:pt x="209" y="96"/>
                    </a:lnTo>
                    <a:close/>
                  </a:path>
                </a:pathLst>
              </a:custGeom>
              <a:gradFill rotWithShape="0">
                <a:gsLst>
                  <a:gs pos="0">
                    <a:schemeClr val="accent2"/>
                  </a:gs>
                  <a:gs pos="100000">
                    <a:schemeClr val="bg1"/>
                  </a:gs>
                </a:gsLst>
                <a:lin ang="5400000" scaled="1"/>
              </a:gradFill>
              <a:ln>
                <a:noFill/>
              </a:ln>
              <a:extLst/>
            </p:spPr>
            <p:txBody>
              <a:bodyPr/>
              <a:lstStyle/>
              <a:p>
                <a:pPr eaLnBrk="0" hangingPunct="0">
                  <a:defRPr/>
                </a:pPr>
                <a:endParaRPr lang="en-US"/>
              </a:p>
            </p:txBody>
          </p:sp>
          <p:sp>
            <p:nvSpPr>
              <p:cNvPr id="19512" name="Freeform 56"/>
              <p:cNvSpPr>
                <a:spLocks/>
              </p:cNvSpPr>
              <p:nvPr/>
            </p:nvSpPr>
            <p:spPr bwMode="hidden">
              <a:xfrm>
                <a:off x="5315" y="3024"/>
                <a:ext cx="258" cy="54"/>
              </a:xfrm>
              <a:custGeom>
                <a:avLst/>
                <a:gdLst>
                  <a:gd name="T0" fmla="*/ 174 w 258"/>
                  <a:gd name="T1" fmla="*/ 0 h 54"/>
                  <a:gd name="T2" fmla="*/ 216 w 258"/>
                  <a:gd name="T3" fmla="*/ 6 h 54"/>
                  <a:gd name="T4" fmla="*/ 258 w 258"/>
                  <a:gd name="T5" fmla="*/ 12 h 54"/>
                  <a:gd name="T6" fmla="*/ 252 w 258"/>
                  <a:gd name="T7" fmla="*/ 6 h 54"/>
                  <a:gd name="T8" fmla="*/ 216 w 258"/>
                  <a:gd name="T9" fmla="*/ 0 h 54"/>
                  <a:gd name="T10" fmla="*/ 174 w 258"/>
                  <a:gd name="T11" fmla="*/ 0 h 54"/>
                  <a:gd name="T12" fmla="*/ 120 w 258"/>
                  <a:gd name="T13" fmla="*/ 6 h 54"/>
                  <a:gd name="T14" fmla="*/ 78 w 258"/>
                  <a:gd name="T15" fmla="*/ 12 h 54"/>
                  <a:gd name="T16" fmla="*/ 36 w 258"/>
                  <a:gd name="T17" fmla="*/ 30 h 54"/>
                  <a:gd name="T18" fmla="*/ 0 w 258"/>
                  <a:gd name="T19" fmla="*/ 48 h 54"/>
                  <a:gd name="T20" fmla="*/ 6 w 258"/>
                  <a:gd name="T21" fmla="*/ 54 h 54"/>
                  <a:gd name="T22" fmla="*/ 36 w 258"/>
                  <a:gd name="T23" fmla="*/ 36 h 54"/>
                  <a:gd name="T24" fmla="*/ 78 w 258"/>
                  <a:gd name="T25" fmla="*/ 18 h 54"/>
                  <a:gd name="T26" fmla="*/ 120 w 258"/>
                  <a:gd name="T27" fmla="*/ 6 h 54"/>
                  <a:gd name="T28" fmla="*/ 174 w 258"/>
                  <a:gd name="T29" fmla="*/ 0 h 54"/>
                  <a:gd name="T30" fmla="*/ 174 w 258"/>
                  <a:gd name="T3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8" h="54">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lnTo>
                      <a:pt x="174" y="0"/>
                    </a:lnTo>
                    <a:close/>
                  </a:path>
                </a:pathLst>
              </a:custGeom>
              <a:gradFill rotWithShape="0">
                <a:gsLst>
                  <a:gs pos="0">
                    <a:schemeClr val="accent2"/>
                  </a:gs>
                  <a:gs pos="100000">
                    <a:schemeClr val="bg1"/>
                  </a:gs>
                </a:gsLst>
                <a:lin ang="5400000" scaled="1"/>
              </a:gradFill>
              <a:ln>
                <a:noFill/>
              </a:ln>
              <a:extLst/>
            </p:spPr>
            <p:txBody>
              <a:bodyPr/>
              <a:lstStyle/>
              <a:p>
                <a:pPr eaLnBrk="0" hangingPunct="0">
                  <a:defRPr/>
                </a:pPr>
                <a:endParaRPr lang="en-US"/>
              </a:p>
            </p:txBody>
          </p:sp>
          <p:sp>
            <p:nvSpPr>
              <p:cNvPr id="19513" name="Freeform 57"/>
              <p:cNvSpPr>
                <a:spLocks/>
              </p:cNvSpPr>
              <p:nvPr/>
            </p:nvSpPr>
            <p:spPr bwMode="hidden">
              <a:xfrm>
                <a:off x="5645" y="3066"/>
                <a:ext cx="60" cy="156"/>
              </a:xfrm>
              <a:custGeom>
                <a:avLst/>
                <a:gdLst>
                  <a:gd name="T0" fmla="*/ 54 w 60"/>
                  <a:gd name="T1" fmla="*/ 90 h 156"/>
                  <a:gd name="T2" fmla="*/ 48 w 60"/>
                  <a:gd name="T3" fmla="*/ 126 h 156"/>
                  <a:gd name="T4" fmla="*/ 24 w 60"/>
                  <a:gd name="T5" fmla="*/ 156 h 156"/>
                  <a:gd name="T6" fmla="*/ 30 w 60"/>
                  <a:gd name="T7" fmla="*/ 156 h 156"/>
                  <a:gd name="T8" fmla="*/ 54 w 60"/>
                  <a:gd name="T9" fmla="*/ 126 h 156"/>
                  <a:gd name="T10" fmla="*/ 60 w 60"/>
                  <a:gd name="T11" fmla="*/ 90 h 156"/>
                  <a:gd name="T12" fmla="*/ 54 w 60"/>
                  <a:gd name="T13" fmla="*/ 66 h 156"/>
                  <a:gd name="T14" fmla="*/ 48 w 60"/>
                  <a:gd name="T15" fmla="*/ 42 h 156"/>
                  <a:gd name="T16" fmla="*/ 30 w 60"/>
                  <a:gd name="T17" fmla="*/ 18 h 156"/>
                  <a:gd name="T18" fmla="*/ 6 w 60"/>
                  <a:gd name="T19" fmla="*/ 0 h 156"/>
                  <a:gd name="T20" fmla="*/ 0 w 60"/>
                  <a:gd name="T21" fmla="*/ 6 h 156"/>
                  <a:gd name="T22" fmla="*/ 24 w 60"/>
                  <a:gd name="T23" fmla="*/ 24 h 156"/>
                  <a:gd name="T24" fmla="*/ 42 w 60"/>
                  <a:gd name="T25" fmla="*/ 42 h 156"/>
                  <a:gd name="T26" fmla="*/ 48 w 60"/>
                  <a:gd name="T27" fmla="*/ 66 h 156"/>
                  <a:gd name="T28" fmla="*/ 54 w 60"/>
                  <a:gd name="T29" fmla="*/ 90 h 156"/>
                  <a:gd name="T30" fmla="*/ 54 w 60"/>
                  <a:gd name="T31" fmla="*/ 9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 h="156">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lnTo>
                      <a:pt x="54" y="90"/>
                    </a:lnTo>
                    <a:close/>
                  </a:path>
                </a:pathLst>
              </a:custGeom>
              <a:gradFill rotWithShape="0">
                <a:gsLst>
                  <a:gs pos="0">
                    <a:schemeClr val="accent2"/>
                  </a:gs>
                  <a:gs pos="100000">
                    <a:schemeClr val="bg1"/>
                  </a:gs>
                </a:gsLst>
                <a:lin ang="5400000" scaled="1"/>
              </a:gradFill>
              <a:ln>
                <a:noFill/>
              </a:ln>
              <a:extLst/>
            </p:spPr>
            <p:txBody>
              <a:bodyPr/>
              <a:lstStyle/>
              <a:p>
                <a:pPr eaLnBrk="0" hangingPunct="0">
                  <a:defRPr/>
                </a:pPr>
                <a:endParaRPr lang="en-US"/>
              </a:p>
            </p:txBody>
          </p:sp>
          <p:sp>
            <p:nvSpPr>
              <p:cNvPr id="19514" name="Freeform 58"/>
              <p:cNvSpPr>
                <a:spLocks/>
              </p:cNvSpPr>
              <p:nvPr/>
            </p:nvSpPr>
            <p:spPr bwMode="hidden">
              <a:xfrm>
                <a:off x="5375" y="3246"/>
                <a:ext cx="192" cy="18"/>
              </a:xfrm>
              <a:custGeom>
                <a:avLst/>
                <a:gdLst>
                  <a:gd name="T0" fmla="*/ 114 w 192"/>
                  <a:gd name="T1" fmla="*/ 12 h 18"/>
                  <a:gd name="T2" fmla="*/ 72 w 192"/>
                  <a:gd name="T3" fmla="*/ 6 h 18"/>
                  <a:gd name="T4" fmla="*/ 30 w 192"/>
                  <a:gd name="T5" fmla="*/ 0 h 18"/>
                  <a:gd name="T6" fmla="*/ 0 w 192"/>
                  <a:gd name="T7" fmla="*/ 0 h 18"/>
                  <a:gd name="T8" fmla="*/ 54 w 192"/>
                  <a:gd name="T9" fmla="*/ 12 h 18"/>
                  <a:gd name="T10" fmla="*/ 114 w 192"/>
                  <a:gd name="T11" fmla="*/ 18 h 18"/>
                  <a:gd name="T12" fmla="*/ 156 w 192"/>
                  <a:gd name="T13" fmla="*/ 18 h 18"/>
                  <a:gd name="T14" fmla="*/ 192 w 192"/>
                  <a:gd name="T15" fmla="*/ 12 h 18"/>
                  <a:gd name="T16" fmla="*/ 186 w 192"/>
                  <a:gd name="T17" fmla="*/ 0 h 18"/>
                  <a:gd name="T18" fmla="*/ 150 w 192"/>
                  <a:gd name="T19" fmla="*/ 6 h 18"/>
                  <a:gd name="T20" fmla="*/ 114 w 192"/>
                  <a:gd name="T21" fmla="*/ 12 h 18"/>
                  <a:gd name="T22" fmla="*/ 114 w 192"/>
                  <a:gd name="T23"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18">
                    <a:moveTo>
                      <a:pt x="114" y="12"/>
                    </a:moveTo>
                    <a:lnTo>
                      <a:pt x="72" y="6"/>
                    </a:lnTo>
                    <a:lnTo>
                      <a:pt x="30" y="0"/>
                    </a:lnTo>
                    <a:lnTo>
                      <a:pt x="0" y="0"/>
                    </a:lnTo>
                    <a:lnTo>
                      <a:pt x="54" y="12"/>
                    </a:lnTo>
                    <a:lnTo>
                      <a:pt x="114" y="18"/>
                    </a:lnTo>
                    <a:lnTo>
                      <a:pt x="156" y="18"/>
                    </a:lnTo>
                    <a:lnTo>
                      <a:pt x="192" y="12"/>
                    </a:lnTo>
                    <a:lnTo>
                      <a:pt x="186" y="0"/>
                    </a:lnTo>
                    <a:lnTo>
                      <a:pt x="150" y="6"/>
                    </a:lnTo>
                    <a:lnTo>
                      <a:pt x="114" y="12"/>
                    </a:lnTo>
                    <a:lnTo>
                      <a:pt x="114" y="12"/>
                    </a:lnTo>
                    <a:close/>
                  </a:path>
                </a:pathLst>
              </a:custGeom>
              <a:gradFill rotWithShape="0">
                <a:gsLst>
                  <a:gs pos="0">
                    <a:schemeClr val="accent2"/>
                  </a:gs>
                  <a:gs pos="100000">
                    <a:schemeClr val="bg1"/>
                  </a:gs>
                </a:gsLst>
                <a:lin ang="5400000" scaled="1"/>
              </a:gradFill>
              <a:ln>
                <a:noFill/>
              </a:ln>
              <a:extLst/>
            </p:spPr>
            <p:txBody>
              <a:bodyPr/>
              <a:lstStyle/>
              <a:p>
                <a:pPr eaLnBrk="0" hangingPunct="0">
                  <a:defRPr/>
                </a:pPr>
                <a:endParaRPr lang="en-US"/>
              </a:p>
            </p:txBody>
          </p:sp>
          <p:sp>
            <p:nvSpPr>
              <p:cNvPr id="19515" name="Freeform 59"/>
              <p:cNvSpPr>
                <a:spLocks/>
              </p:cNvSpPr>
              <p:nvPr/>
            </p:nvSpPr>
            <p:spPr bwMode="hidden">
              <a:xfrm>
                <a:off x="5304" y="3042"/>
                <a:ext cx="161" cy="186"/>
              </a:xfrm>
              <a:custGeom>
                <a:avLst/>
                <a:gdLst>
                  <a:gd name="T0" fmla="*/ 11 w 161"/>
                  <a:gd name="T1" fmla="*/ 114 h 186"/>
                  <a:gd name="T2" fmla="*/ 17 w 161"/>
                  <a:gd name="T3" fmla="*/ 96 h 186"/>
                  <a:gd name="T4" fmla="*/ 23 w 161"/>
                  <a:gd name="T5" fmla="*/ 78 h 186"/>
                  <a:gd name="T6" fmla="*/ 53 w 161"/>
                  <a:gd name="T7" fmla="*/ 42 h 186"/>
                  <a:gd name="T8" fmla="*/ 101 w 161"/>
                  <a:gd name="T9" fmla="*/ 18 h 186"/>
                  <a:gd name="T10" fmla="*/ 155 w 161"/>
                  <a:gd name="T11" fmla="*/ 6 h 186"/>
                  <a:gd name="T12" fmla="*/ 161 w 161"/>
                  <a:gd name="T13" fmla="*/ 0 h 186"/>
                  <a:gd name="T14" fmla="*/ 95 w 161"/>
                  <a:gd name="T15" fmla="*/ 12 h 186"/>
                  <a:gd name="T16" fmla="*/ 47 w 161"/>
                  <a:gd name="T17" fmla="*/ 36 h 186"/>
                  <a:gd name="T18" fmla="*/ 11 w 161"/>
                  <a:gd name="T19" fmla="*/ 72 h 186"/>
                  <a:gd name="T20" fmla="*/ 5 w 161"/>
                  <a:gd name="T21" fmla="*/ 90 h 186"/>
                  <a:gd name="T22" fmla="*/ 0 w 161"/>
                  <a:gd name="T23" fmla="*/ 114 h 186"/>
                  <a:gd name="T24" fmla="*/ 11 w 161"/>
                  <a:gd name="T25" fmla="*/ 150 h 186"/>
                  <a:gd name="T26" fmla="*/ 23 w 161"/>
                  <a:gd name="T27" fmla="*/ 168 h 186"/>
                  <a:gd name="T28" fmla="*/ 41 w 161"/>
                  <a:gd name="T29" fmla="*/ 186 h 186"/>
                  <a:gd name="T30" fmla="*/ 65 w 161"/>
                  <a:gd name="T31" fmla="*/ 186 h 186"/>
                  <a:gd name="T32" fmla="*/ 41 w 161"/>
                  <a:gd name="T33" fmla="*/ 168 h 186"/>
                  <a:gd name="T34" fmla="*/ 23 w 161"/>
                  <a:gd name="T35" fmla="*/ 150 h 186"/>
                  <a:gd name="T36" fmla="*/ 17 w 161"/>
                  <a:gd name="T37" fmla="*/ 132 h 186"/>
                  <a:gd name="T38" fmla="*/ 11 w 161"/>
                  <a:gd name="T39" fmla="*/ 114 h 186"/>
                  <a:gd name="T40" fmla="*/ 11 w 161"/>
                  <a:gd name="T41" fmla="*/ 11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1" h="186">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lnTo>
                      <a:pt x="11" y="114"/>
                    </a:lnTo>
                    <a:close/>
                  </a:path>
                </a:pathLst>
              </a:custGeom>
              <a:gradFill rotWithShape="0">
                <a:gsLst>
                  <a:gs pos="0">
                    <a:schemeClr val="bg1"/>
                  </a:gs>
                  <a:gs pos="100000">
                    <a:schemeClr val="accent2"/>
                  </a:gs>
                </a:gsLst>
                <a:lin ang="5400000" scaled="1"/>
              </a:gradFill>
              <a:ln>
                <a:noFill/>
              </a:ln>
              <a:extLst/>
            </p:spPr>
            <p:txBody>
              <a:bodyPr/>
              <a:lstStyle/>
              <a:p>
                <a:pPr eaLnBrk="0" hangingPunct="0">
                  <a:defRPr/>
                </a:pPr>
                <a:endParaRPr lang="en-US"/>
              </a:p>
            </p:txBody>
          </p:sp>
          <p:sp>
            <p:nvSpPr>
              <p:cNvPr id="19516" name="Freeform 60"/>
              <p:cNvSpPr>
                <a:spLocks/>
              </p:cNvSpPr>
              <p:nvPr/>
            </p:nvSpPr>
            <p:spPr bwMode="hidden">
              <a:xfrm>
                <a:off x="5489" y="3042"/>
                <a:ext cx="186" cy="210"/>
              </a:xfrm>
              <a:custGeom>
                <a:avLst/>
                <a:gdLst>
                  <a:gd name="T0" fmla="*/ 0 w 185"/>
                  <a:gd name="T1" fmla="*/ 6 h 210"/>
                  <a:gd name="T2" fmla="*/ 66 w 185"/>
                  <a:gd name="T3" fmla="*/ 12 h 210"/>
                  <a:gd name="T4" fmla="*/ 119 w 185"/>
                  <a:gd name="T5" fmla="*/ 36 h 210"/>
                  <a:gd name="T6" fmla="*/ 155 w 185"/>
                  <a:gd name="T7" fmla="*/ 72 h 210"/>
                  <a:gd name="T8" fmla="*/ 161 w 185"/>
                  <a:gd name="T9" fmla="*/ 90 h 210"/>
                  <a:gd name="T10" fmla="*/ 167 w 185"/>
                  <a:gd name="T11" fmla="*/ 114 h 210"/>
                  <a:gd name="T12" fmla="*/ 161 w 185"/>
                  <a:gd name="T13" fmla="*/ 138 h 210"/>
                  <a:gd name="T14" fmla="*/ 149 w 185"/>
                  <a:gd name="T15" fmla="*/ 162 h 210"/>
                  <a:gd name="T16" fmla="*/ 119 w 185"/>
                  <a:gd name="T17" fmla="*/ 180 h 210"/>
                  <a:gd name="T18" fmla="*/ 90 w 185"/>
                  <a:gd name="T19" fmla="*/ 198 h 210"/>
                  <a:gd name="T20" fmla="*/ 96 w 185"/>
                  <a:gd name="T21" fmla="*/ 210 h 210"/>
                  <a:gd name="T22" fmla="*/ 131 w 185"/>
                  <a:gd name="T23" fmla="*/ 192 h 210"/>
                  <a:gd name="T24" fmla="*/ 161 w 185"/>
                  <a:gd name="T25" fmla="*/ 168 h 210"/>
                  <a:gd name="T26" fmla="*/ 179 w 185"/>
                  <a:gd name="T27" fmla="*/ 144 h 210"/>
                  <a:gd name="T28" fmla="*/ 185 w 185"/>
                  <a:gd name="T29" fmla="*/ 114 h 210"/>
                  <a:gd name="T30" fmla="*/ 179 w 185"/>
                  <a:gd name="T31" fmla="*/ 90 h 210"/>
                  <a:gd name="T32" fmla="*/ 173 w 185"/>
                  <a:gd name="T33" fmla="*/ 66 h 210"/>
                  <a:gd name="T34" fmla="*/ 155 w 185"/>
                  <a:gd name="T35" fmla="*/ 48 h 210"/>
                  <a:gd name="T36" fmla="*/ 131 w 185"/>
                  <a:gd name="T37" fmla="*/ 30 h 210"/>
                  <a:gd name="T38" fmla="*/ 72 w 185"/>
                  <a:gd name="T39" fmla="*/ 6 h 210"/>
                  <a:gd name="T40" fmla="*/ 0 w 185"/>
                  <a:gd name="T41" fmla="*/ 0 h 210"/>
                  <a:gd name="T42" fmla="*/ 0 w 185"/>
                  <a:gd name="T43" fmla="*/ 6 h 210"/>
                  <a:gd name="T44" fmla="*/ 0 w 185"/>
                  <a:gd name="T45" fmla="*/ 6 h 210"/>
                  <a:gd name="T46" fmla="*/ 0 w 185"/>
                  <a:gd name="T47" fmla="*/ 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5" h="21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lnTo>
                      <a:pt x="0" y="6"/>
                    </a:lnTo>
                    <a:lnTo>
                      <a:pt x="0" y="6"/>
                    </a:lnTo>
                    <a:close/>
                  </a:path>
                </a:pathLst>
              </a:custGeom>
              <a:gradFill rotWithShape="0">
                <a:gsLst>
                  <a:gs pos="0">
                    <a:schemeClr val="bg1"/>
                  </a:gs>
                  <a:gs pos="100000">
                    <a:schemeClr val="accent2"/>
                  </a:gs>
                </a:gsLst>
                <a:lin ang="5400000" scaled="1"/>
              </a:gradFill>
              <a:ln>
                <a:noFill/>
              </a:ln>
              <a:extLst/>
            </p:spPr>
            <p:txBody>
              <a:bodyPr/>
              <a:lstStyle/>
              <a:p>
                <a:pPr eaLnBrk="0" hangingPunct="0">
                  <a:defRPr/>
                </a:pPr>
                <a:endParaRPr lang="en-US"/>
              </a:p>
            </p:txBody>
          </p:sp>
          <p:sp>
            <p:nvSpPr>
              <p:cNvPr id="19517" name="Freeform 61"/>
              <p:cNvSpPr>
                <a:spLocks noEditPoints="1"/>
              </p:cNvSpPr>
              <p:nvPr/>
            </p:nvSpPr>
            <p:spPr bwMode="hidden">
              <a:xfrm>
                <a:off x="5345" y="3058"/>
                <a:ext cx="299" cy="186"/>
              </a:xfrm>
              <a:custGeom>
                <a:avLst/>
                <a:gdLst>
                  <a:gd name="T0" fmla="*/ 150 w 299"/>
                  <a:gd name="T1" fmla="*/ 0 h 186"/>
                  <a:gd name="T2" fmla="*/ 90 w 299"/>
                  <a:gd name="T3" fmla="*/ 6 h 186"/>
                  <a:gd name="T4" fmla="*/ 42 w 299"/>
                  <a:gd name="T5" fmla="*/ 30 h 186"/>
                  <a:gd name="T6" fmla="*/ 12 w 299"/>
                  <a:gd name="T7" fmla="*/ 54 h 186"/>
                  <a:gd name="T8" fmla="*/ 6 w 299"/>
                  <a:gd name="T9" fmla="*/ 72 h 186"/>
                  <a:gd name="T10" fmla="*/ 0 w 299"/>
                  <a:gd name="T11" fmla="*/ 90 h 186"/>
                  <a:gd name="T12" fmla="*/ 6 w 299"/>
                  <a:gd name="T13" fmla="*/ 108 h 186"/>
                  <a:gd name="T14" fmla="*/ 12 w 299"/>
                  <a:gd name="T15" fmla="*/ 126 h 186"/>
                  <a:gd name="T16" fmla="*/ 42 w 299"/>
                  <a:gd name="T17" fmla="*/ 156 h 186"/>
                  <a:gd name="T18" fmla="*/ 90 w 299"/>
                  <a:gd name="T19" fmla="*/ 180 h 186"/>
                  <a:gd name="T20" fmla="*/ 150 w 299"/>
                  <a:gd name="T21" fmla="*/ 186 h 186"/>
                  <a:gd name="T22" fmla="*/ 209 w 299"/>
                  <a:gd name="T23" fmla="*/ 180 h 186"/>
                  <a:gd name="T24" fmla="*/ 257 w 299"/>
                  <a:gd name="T25" fmla="*/ 156 h 186"/>
                  <a:gd name="T26" fmla="*/ 287 w 299"/>
                  <a:gd name="T27" fmla="*/ 126 h 186"/>
                  <a:gd name="T28" fmla="*/ 299 w 299"/>
                  <a:gd name="T29" fmla="*/ 108 h 186"/>
                  <a:gd name="T30" fmla="*/ 299 w 299"/>
                  <a:gd name="T31" fmla="*/ 90 h 186"/>
                  <a:gd name="T32" fmla="*/ 299 w 299"/>
                  <a:gd name="T33" fmla="*/ 72 h 186"/>
                  <a:gd name="T34" fmla="*/ 287 w 299"/>
                  <a:gd name="T35" fmla="*/ 54 h 186"/>
                  <a:gd name="T36" fmla="*/ 257 w 299"/>
                  <a:gd name="T37" fmla="*/ 30 h 186"/>
                  <a:gd name="T38" fmla="*/ 209 w 299"/>
                  <a:gd name="T39" fmla="*/ 6 h 186"/>
                  <a:gd name="T40" fmla="*/ 150 w 299"/>
                  <a:gd name="T41" fmla="*/ 0 h 186"/>
                  <a:gd name="T42" fmla="*/ 150 w 299"/>
                  <a:gd name="T43" fmla="*/ 0 h 186"/>
                  <a:gd name="T44" fmla="*/ 150 w 299"/>
                  <a:gd name="T45" fmla="*/ 180 h 186"/>
                  <a:gd name="T46" fmla="*/ 96 w 299"/>
                  <a:gd name="T47" fmla="*/ 174 h 186"/>
                  <a:gd name="T48" fmla="*/ 48 w 299"/>
                  <a:gd name="T49" fmla="*/ 156 h 186"/>
                  <a:gd name="T50" fmla="*/ 18 w 299"/>
                  <a:gd name="T51" fmla="*/ 126 h 186"/>
                  <a:gd name="T52" fmla="*/ 12 w 299"/>
                  <a:gd name="T53" fmla="*/ 108 h 186"/>
                  <a:gd name="T54" fmla="*/ 6 w 299"/>
                  <a:gd name="T55" fmla="*/ 90 h 186"/>
                  <a:gd name="T56" fmla="*/ 12 w 299"/>
                  <a:gd name="T57" fmla="*/ 72 h 186"/>
                  <a:gd name="T58" fmla="*/ 18 w 299"/>
                  <a:gd name="T59" fmla="*/ 54 h 186"/>
                  <a:gd name="T60" fmla="*/ 48 w 299"/>
                  <a:gd name="T61" fmla="*/ 30 h 186"/>
                  <a:gd name="T62" fmla="*/ 96 w 299"/>
                  <a:gd name="T63" fmla="*/ 12 h 186"/>
                  <a:gd name="T64" fmla="*/ 150 w 299"/>
                  <a:gd name="T65" fmla="*/ 6 h 186"/>
                  <a:gd name="T66" fmla="*/ 203 w 299"/>
                  <a:gd name="T67" fmla="*/ 12 h 186"/>
                  <a:gd name="T68" fmla="*/ 251 w 299"/>
                  <a:gd name="T69" fmla="*/ 30 h 186"/>
                  <a:gd name="T70" fmla="*/ 281 w 299"/>
                  <a:gd name="T71" fmla="*/ 54 h 186"/>
                  <a:gd name="T72" fmla="*/ 293 w 299"/>
                  <a:gd name="T73" fmla="*/ 72 h 186"/>
                  <a:gd name="T74" fmla="*/ 293 w 299"/>
                  <a:gd name="T75" fmla="*/ 90 h 186"/>
                  <a:gd name="T76" fmla="*/ 293 w 299"/>
                  <a:gd name="T77" fmla="*/ 108 h 186"/>
                  <a:gd name="T78" fmla="*/ 281 w 299"/>
                  <a:gd name="T79" fmla="*/ 126 h 186"/>
                  <a:gd name="T80" fmla="*/ 251 w 299"/>
                  <a:gd name="T81" fmla="*/ 156 h 186"/>
                  <a:gd name="T82" fmla="*/ 203 w 299"/>
                  <a:gd name="T83" fmla="*/ 174 h 186"/>
                  <a:gd name="T84" fmla="*/ 150 w 299"/>
                  <a:gd name="T85" fmla="*/ 180 h 186"/>
                  <a:gd name="T86" fmla="*/ 150 w 299"/>
                  <a:gd name="T87" fmla="*/ 18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9" h="186">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lnTo>
                      <a:pt x="150" y="180"/>
                    </a:lnTo>
                    <a:close/>
                  </a:path>
                </a:pathLst>
              </a:custGeom>
              <a:gradFill rotWithShape="0">
                <a:gsLst>
                  <a:gs pos="0">
                    <a:schemeClr val="accent2"/>
                  </a:gs>
                  <a:gs pos="100000">
                    <a:schemeClr val="bg1"/>
                  </a:gs>
                </a:gsLst>
                <a:lin ang="5400000" scaled="1"/>
              </a:gradFill>
              <a:ln>
                <a:noFill/>
              </a:ln>
              <a:extLst/>
            </p:spPr>
            <p:txBody>
              <a:bodyPr/>
              <a:lstStyle/>
              <a:p>
                <a:pPr eaLnBrk="0" hangingPunct="0">
                  <a:defRPr/>
                </a:pPr>
                <a:endParaRPr lang="en-US"/>
              </a:p>
            </p:txBody>
          </p:sp>
          <p:grpSp>
            <p:nvGrpSpPr>
              <p:cNvPr id="1045" name="Group 62"/>
              <p:cNvGrpSpPr>
                <a:grpSpLocks/>
              </p:cNvGrpSpPr>
              <p:nvPr/>
            </p:nvGrpSpPr>
            <p:grpSpPr bwMode="auto">
              <a:xfrm>
                <a:off x="5381" y="3085"/>
                <a:ext cx="227" cy="132"/>
                <a:chOff x="5381" y="3085"/>
                <a:chExt cx="227" cy="132"/>
              </a:xfrm>
            </p:grpSpPr>
            <p:sp>
              <p:nvSpPr>
                <p:cNvPr id="19519" name="Oval 63"/>
                <p:cNvSpPr>
                  <a:spLocks noChangeArrowheads="1"/>
                </p:cNvSpPr>
                <p:nvPr userDrawn="1"/>
              </p:nvSpPr>
              <p:spPr bwMode="hidden">
                <a:xfrm>
                  <a:off x="5381" y="3085"/>
                  <a:ext cx="227" cy="132"/>
                </a:xfrm>
                <a:prstGeom prst="ellipse">
                  <a:avLst/>
                </a:prstGeom>
                <a:gradFill rotWithShape="0">
                  <a:gsLst>
                    <a:gs pos="0">
                      <a:schemeClr val="bg1"/>
                    </a:gs>
                    <a:gs pos="100000">
                      <a:schemeClr val="accent2"/>
                    </a:gs>
                  </a:gsLst>
                  <a:lin ang="5400000" scaled="1"/>
                </a:gradFill>
                <a:ln>
                  <a:noFill/>
                </a:ln>
                <a:effectLst/>
                <a:extLst/>
              </p:spPr>
              <p:txBody>
                <a:bodyPr/>
                <a:lstStyle/>
                <a:p>
                  <a:pPr eaLnBrk="0" hangingPunct="0">
                    <a:defRPr/>
                  </a:pPr>
                  <a:endParaRPr lang="en-US"/>
                </a:p>
              </p:txBody>
            </p:sp>
            <p:sp>
              <p:nvSpPr>
                <p:cNvPr id="19520" name="Oval 64"/>
                <p:cNvSpPr>
                  <a:spLocks noChangeArrowheads="1"/>
                </p:cNvSpPr>
                <p:nvPr userDrawn="1"/>
              </p:nvSpPr>
              <p:spPr bwMode="hidden">
                <a:xfrm>
                  <a:off x="5403" y="3099"/>
                  <a:ext cx="182" cy="102"/>
                </a:xfrm>
                <a:prstGeom prst="ellipse">
                  <a:avLst/>
                </a:prstGeom>
                <a:gradFill rotWithShape="0">
                  <a:gsLst>
                    <a:gs pos="0">
                      <a:schemeClr val="accent2"/>
                    </a:gs>
                    <a:gs pos="100000">
                      <a:schemeClr val="bg1"/>
                    </a:gs>
                  </a:gsLst>
                  <a:lin ang="5400000" scaled="1"/>
                </a:gradFill>
                <a:ln>
                  <a:noFill/>
                </a:ln>
                <a:effectLst/>
                <a:extLst/>
              </p:spPr>
              <p:txBody>
                <a:bodyPr/>
                <a:lstStyle/>
                <a:p>
                  <a:pPr eaLnBrk="0" hangingPunct="0">
                    <a:defRPr/>
                  </a:pPr>
                  <a:endParaRPr lang="en-US"/>
                </a:p>
              </p:txBody>
            </p:sp>
            <p:sp>
              <p:nvSpPr>
                <p:cNvPr id="19521" name="Oval 65"/>
                <p:cNvSpPr>
                  <a:spLocks noChangeArrowheads="1"/>
                </p:cNvSpPr>
                <p:nvPr userDrawn="1"/>
              </p:nvSpPr>
              <p:spPr bwMode="hidden">
                <a:xfrm>
                  <a:off x="5431" y="3109"/>
                  <a:ext cx="125" cy="82"/>
                </a:xfrm>
                <a:prstGeom prst="ellipse">
                  <a:avLst/>
                </a:prstGeom>
                <a:gradFill rotWithShape="0">
                  <a:gsLst>
                    <a:gs pos="0">
                      <a:schemeClr val="bg1"/>
                    </a:gs>
                    <a:gs pos="100000">
                      <a:schemeClr val="accent2"/>
                    </a:gs>
                  </a:gsLst>
                  <a:lin ang="5400000" scaled="1"/>
                </a:gradFill>
                <a:ln>
                  <a:noFill/>
                </a:ln>
                <a:effectLst/>
                <a:extLst/>
              </p:spPr>
              <p:txBody>
                <a:bodyPr/>
                <a:lstStyle/>
                <a:p>
                  <a:pPr eaLnBrk="0" hangingPunct="0">
                    <a:defRPr/>
                  </a:pPr>
                  <a:endParaRPr lang="en-US"/>
                </a:p>
              </p:txBody>
            </p:sp>
            <p:sp>
              <p:nvSpPr>
                <p:cNvPr id="19522" name="Oval 66"/>
                <p:cNvSpPr>
                  <a:spLocks noChangeArrowheads="1"/>
                </p:cNvSpPr>
                <p:nvPr userDrawn="1"/>
              </p:nvSpPr>
              <p:spPr bwMode="hidden">
                <a:xfrm>
                  <a:off x="5458" y="3125"/>
                  <a:ext cx="73" cy="47"/>
                </a:xfrm>
                <a:prstGeom prst="ellipse">
                  <a:avLst/>
                </a:prstGeom>
                <a:gradFill rotWithShape="0">
                  <a:gsLst>
                    <a:gs pos="0">
                      <a:schemeClr val="accent2"/>
                    </a:gs>
                    <a:gs pos="100000">
                      <a:schemeClr val="bg1"/>
                    </a:gs>
                  </a:gsLst>
                  <a:lin ang="5400000" scaled="1"/>
                </a:gradFill>
                <a:ln>
                  <a:noFill/>
                </a:ln>
                <a:effectLst/>
                <a:extLst/>
              </p:spPr>
              <p:txBody>
                <a:bodyPr/>
                <a:lstStyle/>
                <a:p>
                  <a:pPr eaLnBrk="0" hangingPunct="0">
                    <a:defRPr/>
                  </a:pPr>
                  <a:endParaRPr lang="en-US"/>
                </a:p>
              </p:txBody>
            </p:sp>
          </p:grpSp>
        </p:grpSp>
      </p:grpSp>
      <p:sp>
        <p:nvSpPr>
          <p:cNvPr id="19523" name="Rectangle 67"/>
          <p:cNvSpPr>
            <a:spLocks noGrp="1" noChangeArrowheads="1"/>
          </p:cNvSpPr>
          <p:nvPr>
            <p:ph type="title"/>
          </p:nvPr>
        </p:nvSpPr>
        <p:spPr bwMode="auto">
          <a:xfrm>
            <a:off x="457200" y="277813"/>
            <a:ext cx="8229600" cy="1139825"/>
          </a:xfrm>
          <a:prstGeom prst="rect">
            <a:avLst/>
          </a:prstGeom>
          <a:noFill/>
          <a:ln>
            <a:noFill/>
          </a:ln>
          <a:effectLst/>
          <a:ex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9524" name="Rectangle 68"/>
          <p:cNvSpPr>
            <a:spLocks noGrp="1" noChangeArrowheads="1"/>
          </p:cNvSpPr>
          <p:nvPr>
            <p:ph type="body" idx="1"/>
          </p:nvPr>
        </p:nvSpPr>
        <p:spPr bwMode="auto">
          <a:xfrm>
            <a:off x="457200" y="1600200"/>
            <a:ext cx="8229600" cy="4525963"/>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9525" name="Rectangle 69"/>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pPr>
              <a:defRPr/>
            </a:pPr>
            <a:endParaRPr lang="en-US"/>
          </a:p>
        </p:txBody>
      </p:sp>
      <p:sp>
        <p:nvSpPr>
          <p:cNvPr id="19526" name="Rectangle 70"/>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defRPr>
            </a:lvl1pPr>
          </a:lstStyle>
          <a:p>
            <a:pPr>
              <a:defRPr/>
            </a:pPr>
            <a:endParaRPr lang="en-US"/>
          </a:p>
        </p:txBody>
      </p:sp>
      <p:sp>
        <p:nvSpPr>
          <p:cNvPr id="19527" name="Rectangle 71"/>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pPr>
              <a:defRPr/>
            </a:pPr>
            <a:fld id="{FAFE7990-039C-4B6E-99DC-618A35B0CAAC}"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68" r:id="rId1"/>
    <p:sldLayoutId id="2147483667" r:id="rId2"/>
    <p:sldLayoutId id="2147483666" r:id="rId3"/>
    <p:sldLayoutId id="2147483665" r:id="rId4"/>
    <p:sldLayoutId id="2147483664" r:id="rId5"/>
    <p:sldLayoutId id="2147483663" r:id="rId6"/>
    <p:sldLayoutId id="2147483662" r:id="rId7"/>
    <p:sldLayoutId id="2147483661" r:id="rId8"/>
    <p:sldLayoutId id="2147483660" r:id="rId9"/>
    <p:sldLayoutId id="2147483659" r:id="rId10"/>
    <p:sldLayoutId id="2147483658" r:id="rId11"/>
    <p:sldLayoutId id="2147483657" r:id="rId12"/>
    <p:sldLayoutId id="2147483656" r:id="rId13"/>
    <p:sldLayoutId id="2147483655" r:id="rId14"/>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Ø"/>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50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295400"/>
            <a:ext cx="7772400" cy="1981200"/>
          </a:xfrm>
        </p:spPr>
        <p:txBody>
          <a:bodyPr/>
          <a:lstStyle/>
          <a:p>
            <a:pPr eaLnBrk="1" hangingPunct="1">
              <a:defRPr/>
            </a:pPr>
            <a:r>
              <a:rPr lang="en-US" sz="4400" dirty="0" smtClean="0"/>
              <a:t>Recommendation of the </a:t>
            </a:r>
            <a:br>
              <a:rPr lang="en-US" sz="4400" dirty="0" smtClean="0"/>
            </a:br>
            <a:r>
              <a:rPr lang="en-US" sz="4400" dirty="0" smtClean="0"/>
              <a:t>IMPROVE/CSN Organic Carbon Artifact Adjustment Committee</a:t>
            </a:r>
          </a:p>
        </p:txBody>
      </p:sp>
      <p:sp>
        <p:nvSpPr>
          <p:cNvPr id="2051" name="Rectangle 3"/>
          <p:cNvSpPr>
            <a:spLocks noGrp="1" noChangeArrowheads="1"/>
          </p:cNvSpPr>
          <p:nvPr>
            <p:ph type="subTitle" idx="1"/>
          </p:nvPr>
        </p:nvSpPr>
        <p:spPr>
          <a:xfrm>
            <a:off x="1371600" y="3886200"/>
            <a:ext cx="6629400" cy="1752600"/>
          </a:xfrm>
        </p:spPr>
        <p:txBody>
          <a:bodyPr/>
          <a:lstStyle/>
          <a:p>
            <a:pPr eaLnBrk="1" hangingPunct="1">
              <a:lnSpc>
                <a:spcPct val="80000"/>
              </a:lnSpc>
              <a:defRPr/>
            </a:pPr>
            <a:endParaRPr lang="en-US" sz="2000" dirty="0"/>
          </a:p>
          <a:p>
            <a:pPr eaLnBrk="1" hangingPunct="1">
              <a:lnSpc>
                <a:spcPct val="80000"/>
              </a:lnSpc>
              <a:defRPr/>
            </a:pPr>
            <a:endParaRPr lang="en-US" sz="2000" dirty="0"/>
          </a:p>
          <a:p>
            <a:pPr eaLnBrk="1" hangingPunct="1">
              <a:lnSpc>
                <a:spcPct val="80000"/>
              </a:lnSpc>
              <a:defRPr/>
            </a:pPr>
            <a:r>
              <a:rPr lang="en-US" sz="2000" dirty="0" smtClean="0"/>
              <a:t>Ann </a:t>
            </a:r>
            <a:r>
              <a:rPr lang="en-US" sz="2000" dirty="0"/>
              <a:t>M. Dillner, </a:t>
            </a:r>
            <a:r>
              <a:rPr lang="en-US" sz="2000" dirty="0" smtClean="0"/>
              <a:t>Mark C. Green</a:t>
            </a:r>
          </a:p>
          <a:p>
            <a:pPr eaLnBrk="1" hangingPunct="1">
              <a:lnSpc>
                <a:spcPct val="80000"/>
              </a:lnSpc>
              <a:defRPr/>
            </a:pPr>
            <a:r>
              <a:rPr lang="en-US" sz="2000" dirty="0" smtClean="0"/>
              <a:t>Marc </a:t>
            </a:r>
            <a:r>
              <a:rPr lang="en-US" sz="2000" dirty="0" err="1" smtClean="0"/>
              <a:t>Pitchford</a:t>
            </a:r>
            <a:r>
              <a:rPr lang="en-US" sz="2000" dirty="0" smtClean="0"/>
              <a:t>, Bret </a:t>
            </a:r>
            <a:r>
              <a:rPr lang="en-US" sz="2000" dirty="0" err="1" smtClean="0"/>
              <a:t>Schichtel</a:t>
            </a:r>
            <a:r>
              <a:rPr lang="en-US" sz="2000" dirty="0" smtClean="0"/>
              <a:t>, Bill Malm, Warren White, Joann Rice, Neil Frank, Judy Chow, Scott  </a:t>
            </a:r>
            <a:r>
              <a:rPr lang="en-US" sz="2000" dirty="0" smtClean="0"/>
              <a:t>Copeland</a:t>
            </a:r>
          </a:p>
          <a:p>
            <a:pPr eaLnBrk="1" hangingPunct="1">
              <a:lnSpc>
                <a:spcPct val="80000"/>
              </a:lnSpc>
              <a:defRPr/>
            </a:pPr>
            <a:endParaRPr lang="en-US" sz="2000" dirty="0"/>
          </a:p>
          <a:p>
            <a:pPr eaLnBrk="1" hangingPunct="1">
              <a:lnSpc>
                <a:spcPct val="80000"/>
              </a:lnSpc>
              <a:defRPr/>
            </a:pPr>
            <a:r>
              <a:rPr lang="en-US" sz="2000" smtClean="0"/>
              <a:t>March 26, 2013</a:t>
            </a:r>
            <a:endParaRPr lang="en-US" sz="2000" dirty="0" smtClean="0"/>
          </a:p>
          <a:p>
            <a:pPr eaLnBrk="1" hangingPunct="1">
              <a:lnSpc>
                <a:spcPct val="80000"/>
              </a:lnSpc>
              <a:defRPr/>
            </a:pP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Current OC monitoring by </a:t>
            </a:r>
            <a:br>
              <a:rPr lang="en-US" dirty="0" smtClean="0"/>
            </a:br>
            <a:r>
              <a:rPr lang="en-US" dirty="0" smtClean="0"/>
              <a:t>IMPROVE and CSN</a:t>
            </a:r>
            <a:endParaRPr lang="en-US" dirty="0"/>
          </a:p>
        </p:txBody>
      </p:sp>
      <p:sp>
        <p:nvSpPr>
          <p:cNvPr id="3" name="Content Placeholder 2"/>
          <p:cNvSpPr>
            <a:spLocks noGrp="1"/>
          </p:cNvSpPr>
          <p:nvPr>
            <p:ph idx="1"/>
          </p:nvPr>
        </p:nvSpPr>
        <p:spPr>
          <a:xfrm>
            <a:off x="457200" y="1600200"/>
            <a:ext cx="8458200" cy="5029200"/>
          </a:xfrm>
        </p:spPr>
        <p:txBody>
          <a:bodyPr>
            <a:normAutofit fontScale="62500" lnSpcReduction="20000"/>
          </a:bodyPr>
          <a:lstStyle/>
          <a:p>
            <a:pPr eaLnBrk="1" hangingPunct="1"/>
            <a:r>
              <a:rPr lang="en-US" sz="3800" dirty="0" smtClean="0"/>
              <a:t>The two networks have reconciled their sampling and analysis methods (CSN transition completed by Jan. 2008):</a:t>
            </a:r>
          </a:p>
          <a:p>
            <a:pPr lvl="1" eaLnBrk="1" hangingPunct="1"/>
            <a:r>
              <a:rPr lang="en-US" sz="3400" dirty="0" smtClean="0"/>
              <a:t>Similar samplers (URG)</a:t>
            </a:r>
          </a:p>
          <a:p>
            <a:pPr lvl="1"/>
            <a:r>
              <a:rPr lang="en-US" sz="3400" dirty="0" smtClean="0"/>
              <a:t>Similarly pre-conditioned quartz-fiber filters from the same manufacturer </a:t>
            </a:r>
          </a:p>
          <a:p>
            <a:pPr lvl="1"/>
            <a:r>
              <a:rPr lang="en-US" sz="3400" dirty="0" smtClean="0"/>
              <a:t>Analysis using the same protocol (IMPROVE_A) in the same laboratory (DRI)</a:t>
            </a:r>
          </a:p>
          <a:p>
            <a:pPr eaLnBrk="1" hangingPunct="1"/>
            <a:r>
              <a:rPr lang="en-US" sz="3800" dirty="0" smtClean="0"/>
              <a:t>The two networks report concentrations according to different conventions:</a:t>
            </a:r>
          </a:p>
          <a:p>
            <a:pPr lvl="1" eaLnBrk="1" hangingPunct="1"/>
            <a:r>
              <a:rPr lang="en-US" sz="3400" dirty="0" smtClean="0"/>
              <a:t>Adsorption of organic gases by quartz filters yields artifact ‘particulate matter’.</a:t>
            </a:r>
          </a:p>
          <a:p>
            <a:pPr lvl="1" eaLnBrk="1" hangingPunct="1"/>
            <a:r>
              <a:rPr lang="en-US" sz="3400" dirty="0" smtClean="0"/>
              <a:t>IMPROVE adjusts sample filter loadings with an estimate of the artifact, based on back-up filters collected at selected sites.</a:t>
            </a:r>
          </a:p>
          <a:p>
            <a:pPr lvl="1" eaLnBrk="1" hangingPunct="1"/>
            <a:r>
              <a:rPr lang="en-US" sz="3400" dirty="0" smtClean="0"/>
              <a:t>CSN reports sample filter loadings directly</a:t>
            </a:r>
            <a:r>
              <a:rPr lang="en-US" sz="3400" dirty="0" smtClean="0">
                <a:solidFill>
                  <a:srgbClr val="FFFF00"/>
                </a:solidFill>
              </a:rPr>
              <a:t> </a:t>
            </a:r>
            <a:r>
              <a:rPr lang="en-US" sz="3400" dirty="0" smtClean="0"/>
              <a:t>along with blank values and makes no adjustment</a:t>
            </a:r>
            <a:r>
              <a:rPr lang="en-US" dirty="0" smtClean="0"/>
              <a:t>.</a:t>
            </a:r>
          </a:p>
        </p:txBody>
      </p:sp>
      <p:sp>
        <p:nvSpPr>
          <p:cNvPr id="4" name="Slide Number Placeholder 3"/>
          <p:cNvSpPr>
            <a:spLocks noGrp="1"/>
          </p:cNvSpPr>
          <p:nvPr>
            <p:ph type="sldNum" sz="quarter" idx="12"/>
          </p:nvPr>
        </p:nvSpPr>
        <p:spPr/>
        <p:txBody>
          <a:bodyPr/>
          <a:lstStyle/>
          <a:p>
            <a:pPr>
              <a:defRPr/>
            </a:pPr>
            <a:fld id="{31CB117C-4FEC-42E5-80F7-1AEF89A66B6D}" type="slidenum">
              <a:rPr lang="en-US" smtClean="0"/>
              <a:pPr>
                <a:defRPr/>
              </a:pPr>
              <a:t>2</a:t>
            </a:fld>
            <a:endParaRPr lang="en-US"/>
          </a:p>
        </p:txBody>
      </p:sp>
    </p:spTree>
    <p:extLst>
      <p:ext uri="{BB962C8B-B14F-4D97-AF65-F5344CB8AC3E}">
        <p14:creationId xmlns:p14="http://schemas.microsoft.com/office/powerpoint/2010/main" val="539090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a:t>
            </a:r>
            <a:endParaRPr lang="en-US" dirty="0"/>
          </a:p>
        </p:txBody>
      </p:sp>
      <p:sp>
        <p:nvSpPr>
          <p:cNvPr id="4" name="Content Placeholder 3"/>
          <p:cNvSpPr>
            <a:spLocks noGrp="1"/>
          </p:cNvSpPr>
          <p:nvPr>
            <p:ph idx="1"/>
          </p:nvPr>
        </p:nvSpPr>
        <p:spPr>
          <a:xfrm>
            <a:off x="381000" y="1295400"/>
            <a:ext cx="8382000" cy="4525963"/>
          </a:xfrm>
        </p:spPr>
        <p:txBody>
          <a:bodyPr/>
          <a:lstStyle/>
          <a:p>
            <a:r>
              <a:rPr lang="en-US" sz="2800" dirty="0" smtClean="0"/>
              <a:t>Use monthly median </a:t>
            </a:r>
            <a:r>
              <a:rPr lang="en-US" sz="2800" u="sng" dirty="0" smtClean="0"/>
              <a:t>field blank</a:t>
            </a:r>
            <a:r>
              <a:rPr lang="en-US" sz="2800" dirty="0" smtClean="0"/>
              <a:t> values to adjust measured OC data in both networks.</a:t>
            </a:r>
          </a:p>
          <a:p>
            <a:r>
              <a:rPr lang="en-US" sz="2800" dirty="0" smtClean="0"/>
              <a:t>Each network uses own field blanks to calculate monthly median field blank values.</a:t>
            </a:r>
          </a:p>
          <a:p>
            <a:r>
              <a:rPr lang="en-US" sz="2800" dirty="0"/>
              <a:t>Perform adjustment on each thermal </a:t>
            </a:r>
            <a:r>
              <a:rPr lang="en-US" sz="2800" dirty="0" smtClean="0"/>
              <a:t>fraction </a:t>
            </a:r>
            <a:r>
              <a:rPr lang="en-US" sz="2800" dirty="0"/>
              <a:t>(OC1, OC2, OC3, OC4, OP) and sum to calculate OC</a:t>
            </a:r>
            <a:r>
              <a:rPr lang="en-US" sz="2800" dirty="0" smtClean="0"/>
              <a:t>. (Note: adjusting thermal fractions and summing is the current IMPROVE method).</a:t>
            </a:r>
            <a:endParaRPr lang="en-US" sz="2800" dirty="0"/>
          </a:p>
          <a:p>
            <a:pPr marL="0" indent="0">
              <a:buNone/>
            </a:pPr>
            <a:r>
              <a:rPr lang="en-US" dirty="0" smtClean="0"/>
              <a:t>.</a:t>
            </a:r>
          </a:p>
        </p:txBody>
      </p:sp>
      <p:sp>
        <p:nvSpPr>
          <p:cNvPr id="3" name="Slide Number Placeholder 2"/>
          <p:cNvSpPr>
            <a:spLocks noGrp="1"/>
          </p:cNvSpPr>
          <p:nvPr>
            <p:ph type="sldNum" sz="quarter" idx="12"/>
          </p:nvPr>
        </p:nvSpPr>
        <p:spPr/>
        <p:txBody>
          <a:bodyPr/>
          <a:lstStyle/>
          <a:p>
            <a:pPr>
              <a:defRPr/>
            </a:pPr>
            <a:fld id="{31CB117C-4FEC-42E5-80F7-1AEF89A66B6D}" type="slidenum">
              <a:rPr lang="en-US" smtClean="0"/>
              <a:pPr>
                <a:defRPr/>
              </a:pPr>
              <a:t>3</a:t>
            </a:fld>
            <a:endParaRPr lang="en-US"/>
          </a:p>
        </p:txBody>
      </p:sp>
    </p:spTree>
    <p:extLst>
      <p:ext uri="{BB962C8B-B14F-4D97-AF65-F5344CB8AC3E}">
        <p14:creationId xmlns:p14="http://schemas.microsoft.com/office/powerpoint/2010/main" val="104454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p:cNvSpPr>
            <a:spLocks noGrp="1" noChangeArrowheads="1"/>
          </p:cNvSpPr>
          <p:nvPr>
            <p:ph type="title"/>
          </p:nvPr>
        </p:nvSpPr>
        <p:spPr/>
        <p:txBody>
          <a:bodyPr/>
          <a:lstStyle/>
          <a:p>
            <a:r>
              <a:rPr lang="en-US" dirty="0"/>
              <a:t>Carbon </a:t>
            </a:r>
            <a:r>
              <a:rPr lang="en-US" dirty="0" smtClean="0"/>
              <a:t>Sampling Artifacts</a:t>
            </a:r>
            <a:endParaRPr lang="en-US" dirty="0"/>
          </a:p>
        </p:txBody>
      </p:sp>
      <p:sp>
        <p:nvSpPr>
          <p:cNvPr id="38915" name="Rectangle 3"/>
          <p:cNvSpPr>
            <a:spLocks noGrp="1" noChangeArrowheads="1"/>
          </p:cNvSpPr>
          <p:nvPr>
            <p:ph type="body" sz="half" idx="1"/>
          </p:nvPr>
        </p:nvSpPr>
        <p:spPr>
          <a:xfrm>
            <a:off x="304800" y="1905000"/>
            <a:ext cx="4267200" cy="4267200"/>
          </a:xfrm>
        </p:spPr>
        <p:txBody>
          <a:bodyPr>
            <a:normAutofit fontScale="92500" lnSpcReduction="20000"/>
          </a:bodyPr>
          <a:lstStyle/>
          <a:p>
            <a:r>
              <a:rPr lang="en-US" sz="2600" dirty="0" smtClean="0"/>
              <a:t>Positive artifact: </a:t>
            </a:r>
            <a:r>
              <a:rPr lang="en-US" sz="2600" dirty="0"/>
              <a:t>organics in </a:t>
            </a:r>
            <a:r>
              <a:rPr lang="en-US" sz="2600" dirty="0" smtClean="0"/>
              <a:t>gas-phase adsorb </a:t>
            </a:r>
            <a:r>
              <a:rPr lang="en-US" sz="2600" dirty="0"/>
              <a:t>onto filter</a:t>
            </a:r>
          </a:p>
          <a:p>
            <a:r>
              <a:rPr lang="en-US" sz="2600" dirty="0" smtClean="0"/>
              <a:t>Negative artifact: particles volatilize off filter due to temperature and gas concentration changes</a:t>
            </a:r>
            <a:endParaRPr lang="en-US" sz="2600" dirty="0"/>
          </a:p>
          <a:p>
            <a:r>
              <a:rPr lang="en-US" sz="2600" dirty="0"/>
              <a:t>Back-up filter </a:t>
            </a:r>
            <a:r>
              <a:rPr lang="en-US" sz="2600" dirty="0" smtClean="0"/>
              <a:t>(bottom right) may capture both artifacts</a:t>
            </a:r>
          </a:p>
          <a:p>
            <a:r>
              <a:rPr lang="en-US" sz="2600" dirty="0" smtClean="0"/>
              <a:t>Field blanks capture only positive artifact – have no flow and stay in sampler for duration of sampling</a:t>
            </a:r>
            <a:endParaRPr lang="en-US" sz="2600" dirty="0"/>
          </a:p>
        </p:txBody>
      </p:sp>
      <p:pic>
        <p:nvPicPr>
          <p:cNvPr id="38917" name="Picture 44" descr="artifacts picture"/>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572000" y="2173919"/>
            <a:ext cx="4383088" cy="3695700"/>
          </a:xfrm>
          <a:solidFill>
            <a:schemeClr val="bg1">
              <a:alpha val="50195"/>
            </a:schemeClr>
          </a:solid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8918" name="Line 6"/>
          <p:cNvSpPr>
            <a:spLocks noChangeShapeType="1"/>
          </p:cNvSpPr>
          <p:nvPr/>
        </p:nvSpPr>
        <p:spPr bwMode="auto">
          <a:xfrm>
            <a:off x="7696200" y="4191000"/>
            <a:ext cx="0" cy="457200"/>
          </a:xfrm>
          <a:prstGeom prst="line">
            <a:avLst/>
          </a:prstGeom>
          <a:noFill/>
          <a:ln w="2540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Down Arrow 1"/>
          <p:cNvSpPr/>
          <p:nvPr/>
        </p:nvSpPr>
        <p:spPr bwMode="auto">
          <a:xfrm>
            <a:off x="7543800" y="3276600"/>
            <a:ext cx="304800" cy="533400"/>
          </a:xfrm>
          <a:prstGeom prst="downArrow">
            <a:avLst/>
          </a:prstGeom>
          <a:solidFill>
            <a:schemeClr val="tx1"/>
          </a:solidFill>
          <a:ln w="28575" cap="flat" cmpd="sng" algn="ctr">
            <a:solidFill>
              <a:srgbClr val="00206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 name="TextBox 2"/>
          <p:cNvSpPr txBox="1"/>
          <p:nvPr/>
        </p:nvSpPr>
        <p:spPr>
          <a:xfrm>
            <a:off x="7848600" y="3358634"/>
            <a:ext cx="1066800" cy="369332"/>
          </a:xfrm>
          <a:prstGeom prst="rect">
            <a:avLst/>
          </a:prstGeom>
          <a:noFill/>
        </p:spPr>
        <p:txBody>
          <a:bodyPr wrap="square" rtlCol="0">
            <a:spAutoFit/>
          </a:bodyPr>
          <a:lstStyle/>
          <a:p>
            <a:r>
              <a:rPr lang="en-US" dirty="0" smtClean="0"/>
              <a:t>Air flow</a:t>
            </a:r>
            <a:endParaRPr lang="en-US" dirty="0"/>
          </a:p>
        </p:txBody>
      </p:sp>
      <p:sp>
        <p:nvSpPr>
          <p:cNvPr id="4" name="Slide Number Placeholder 3"/>
          <p:cNvSpPr>
            <a:spLocks noGrp="1"/>
          </p:cNvSpPr>
          <p:nvPr>
            <p:ph type="sldNum" sz="quarter" idx="12"/>
          </p:nvPr>
        </p:nvSpPr>
        <p:spPr/>
        <p:txBody>
          <a:bodyPr/>
          <a:lstStyle/>
          <a:p>
            <a:pPr>
              <a:defRPr/>
            </a:pPr>
            <a:fld id="{EA6F72F7-59E3-42B9-AA72-CC99AD6F28FE}"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229600" cy="1143000"/>
          </a:xfrm>
        </p:spPr>
        <p:txBody>
          <a:bodyPr/>
          <a:lstStyle/>
          <a:p>
            <a:r>
              <a:rPr lang="en-US" dirty="0" smtClean="0"/>
              <a:t>Back-up and Field Blank Sites through end of 2012</a:t>
            </a:r>
            <a:endParaRPr lang="en-US" dirty="0"/>
          </a:p>
        </p:txBody>
      </p:sp>
      <p:sp>
        <p:nvSpPr>
          <p:cNvPr id="8" name="Text Placeholder 7"/>
          <p:cNvSpPr>
            <a:spLocks noGrp="1"/>
          </p:cNvSpPr>
          <p:nvPr>
            <p:ph type="body" idx="1"/>
          </p:nvPr>
        </p:nvSpPr>
        <p:spPr>
          <a:xfrm>
            <a:off x="429768" y="2209800"/>
            <a:ext cx="4040188" cy="1284288"/>
          </a:xfrm>
        </p:spPr>
        <p:txBody>
          <a:bodyPr/>
          <a:lstStyle/>
          <a:p>
            <a:r>
              <a:rPr lang="en-US" dirty="0" smtClean="0"/>
              <a:t>IMPROVE – since 8/08 </a:t>
            </a:r>
          </a:p>
          <a:p>
            <a:r>
              <a:rPr lang="en-US" dirty="0" smtClean="0"/>
              <a:t>88±33 backups/month,</a:t>
            </a:r>
          </a:p>
          <a:p>
            <a:r>
              <a:rPr lang="en-US" dirty="0" smtClean="0"/>
              <a:t>38±11 field blanks/month</a:t>
            </a:r>
          </a:p>
          <a:p>
            <a:r>
              <a:rPr lang="en-US" sz="1200" dirty="0" smtClean="0"/>
              <a:t>More detailed information on field </a:t>
            </a:r>
            <a:r>
              <a:rPr lang="en-US" sz="1200" dirty="0"/>
              <a:t>blanks and back-ups </a:t>
            </a:r>
            <a:r>
              <a:rPr lang="en-US" sz="1200" dirty="0" smtClean="0"/>
              <a:t>filters for IMPROVE is </a:t>
            </a:r>
            <a:r>
              <a:rPr lang="en-US" sz="1200" dirty="0"/>
              <a:t>in the appendix </a:t>
            </a:r>
            <a:r>
              <a:rPr lang="en-US" sz="1200" dirty="0" smtClean="0"/>
              <a:t>slide 30. </a:t>
            </a:r>
          </a:p>
        </p:txBody>
      </p:sp>
      <p:sp>
        <p:nvSpPr>
          <p:cNvPr id="10" name="Text Placeholder 9"/>
          <p:cNvSpPr>
            <a:spLocks noGrp="1"/>
          </p:cNvSpPr>
          <p:nvPr>
            <p:ph type="body" sz="quarter" idx="3"/>
          </p:nvPr>
        </p:nvSpPr>
        <p:spPr>
          <a:xfrm>
            <a:off x="4648200" y="1828800"/>
            <a:ext cx="4041775" cy="1665288"/>
          </a:xfrm>
        </p:spPr>
        <p:txBody>
          <a:bodyPr/>
          <a:lstStyle/>
          <a:p>
            <a:r>
              <a:rPr lang="en-US" dirty="0" smtClean="0"/>
              <a:t>CSN  - backups &amp; blanks per month</a:t>
            </a:r>
            <a:endParaRPr lang="en-US" dirty="0"/>
          </a:p>
          <a:p>
            <a:r>
              <a:rPr lang="en-US" dirty="0" smtClean="0"/>
              <a:t>2008 ~60, 2009 ~120, </a:t>
            </a:r>
          </a:p>
          <a:p>
            <a:r>
              <a:rPr lang="en-US" dirty="0" smtClean="0"/>
              <a:t>2010 ~160 </a:t>
            </a:r>
            <a:endParaRPr lang="en-US" dirty="0"/>
          </a:p>
        </p:txBody>
      </p:sp>
      <p:pic>
        <p:nvPicPr>
          <p:cNvPr id="1026"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3581400"/>
            <a:ext cx="4040188" cy="2549287"/>
          </a:xfrm>
          <a:prstGeom prst="rect">
            <a:avLst/>
          </a:prstGeom>
          <a:solidFill>
            <a:schemeClr val="tx1"/>
          </a:solidFill>
          <a:ln>
            <a:noFill/>
          </a:ln>
          <a:effectLst/>
        </p:spPr>
      </p:pic>
      <p:pic>
        <p:nvPicPr>
          <p:cNvPr id="1027" name="Picture 3"/>
          <p:cNvPicPr>
            <a:picLocks noGrp="1" noChangeAspect="1" noChangeArrowheads="1"/>
          </p:cNvPicPr>
          <p:nvPr>
            <p:ph sz="quarter" idx="4"/>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3581400"/>
            <a:ext cx="4041775" cy="2565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29768" y="6252710"/>
            <a:ext cx="4114800" cy="369332"/>
          </a:xfrm>
          <a:prstGeom prst="rect">
            <a:avLst/>
          </a:prstGeom>
          <a:noFill/>
        </p:spPr>
        <p:txBody>
          <a:bodyPr wrap="square" rtlCol="0">
            <a:spAutoFit/>
          </a:bodyPr>
          <a:lstStyle/>
          <a:p>
            <a:r>
              <a:rPr lang="en-US" dirty="0" smtClean="0"/>
              <a:t>~2% blanks, ~7% backup filters</a:t>
            </a:r>
            <a:endParaRPr lang="en-US" dirty="0"/>
          </a:p>
        </p:txBody>
      </p:sp>
      <p:sp>
        <p:nvSpPr>
          <p:cNvPr id="3" name="TextBox 2"/>
          <p:cNvSpPr txBox="1"/>
          <p:nvPr/>
        </p:nvSpPr>
        <p:spPr>
          <a:xfrm>
            <a:off x="4648200" y="6243566"/>
            <a:ext cx="4224233" cy="646331"/>
          </a:xfrm>
          <a:prstGeom prst="rect">
            <a:avLst/>
          </a:prstGeom>
          <a:noFill/>
        </p:spPr>
        <p:txBody>
          <a:bodyPr wrap="none" rtlCol="0">
            <a:spAutoFit/>
          </a:bodyPr>
          <a:lstStyle/>
          <a:p>
            <a:r>
              <a:rPr lang="en-US" dirty="0"/>
              <a:t>2</a:t>
            </a:r>
            <a:r>
              <a:rPr lang="en-US" dirty="0" smtClean="0"/>
              <a:t>0% backups and blanks in 2009-2010,</a:t>
            </a:r>
          </a:p>
          <a:p>
            <a:r>
              <a:rPr lang="en-US" dirty="0" smtClean="0"/>
              <a:t>10% since 2011</a:t>
            </a:r>
            <a:endParaRPr lang="en-US" dirty="0"/>
          </a:p>
        </p:txBody>
      </p:sp>
      <p:sp>
        <p:nvSpPr>
          <p:cNvPr id="4" name="Slide Number Placeholder 3"/>
          <p:cNvSpPr>
            <a:spLocks noGrp="1"/>
          </p:cNvSpPr>
          <p:nvPr>
            <p:ph type="sldNum" sz="quarter" idx="12"/>
          </p:nvPr>
        </p:nvSpPr>
        <p:spPr/>
        <p:txBody>
          <a:bodyPr/>
          <a:lstStyle/>
          <a:p>
            <a:pPr>
              <a:defRPr/>
            </a:pPr>
            <a:fld id="{66174F87-5A36-4DAB-AA56-6D04CB643CE8}" type="slidenum">
              <a:rPr lang="en-US" smtClean="0"/>
              <a:pPr>
                <a:defRPr/>
              </a:pPr>
              <a:t>5</a:t>
            </a:fld>
            <a:endParaRPr lang="en-US"/>
          </a:p>
        </p:txBody>
      </p:sp>
    </p:spTree>
    <p:extLst>
      <p:ext uri="{BB962C8B-B14F-4D97-AF65-F5344CB8AC3E}">
        <p14:creationId xmlns:p14="http://schemas.microsoft.com/office/powerpoint/2010/main" val="25183998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approaches for Artifact Adjustment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Current IMPROVE method – </a:t>
            </a:r>
          </a:p>
          <a:p>
            <a:pPr lvl="1"/>
            <a:r>
              <a:rPr lang="en-US" dirty="0" smtClean="0"/>
              <a:t>Subtract monthly median (MM) </a:t>
            </a:r>
            <a:r>
              <a:rPr lang="en-US" u="sng" dirty="0" smtClean="0"/>
              <a:t>back-up</a:t>
            </a:r>
            <a:r>
              <a:rPr lang="en-US" dirty="0" smtClean="0"/>
              <a:t> OC thermal fractions and total OC mass (determined from 13 sites) from each filter collected in the network for that month</a:t>
            </a:r>
          </a:p>
          <a:p>
            <a:r>
              <a:rPr lang="en-US" dirty="0" smtClean="0"/>
              <a:t>Current CSN method –</a:t>
            </a:r>
          </a:p>
          <a:p>
            <a:pPr lvl="1"/>
            <a:r>
              <a:rPr lang="en-US" dirty="0" smtClean="0"/>
              <a:t>Field blanks and backup filters collected at all sites (~180 sites) but no correction performed</a:t>
            </a:r>
          </a:p>
          <a:p>
            <a:r>
              <a:rPr lang="en-US" dirty="0" smtClean="0"/>
              <a:t>Alternative method – </a:t>
            </a:r>
          </a:p>
          <a:p>
            <a:pPr lvl="1"/>
            <a:r>
              <a:rPr lang="en-US" dirty="0" smtClean="0"/>
              <a:t>Subtract MM </a:t>
            </a:r>
            <a:r>
              <a:rPr lang="en-US" u="sng" dirty="0" smtClean="0"/>
              <a:t>field blank</a:t>
            </a:r>
            <a:r>
              <a:rPr lang="en-US" dirty="0" smtClean="0"/>
              <a:t> OC thermal fractions and total OC mass (all sites) from each filter </a:t>
            </a:r>
            <a:r>
              <a:rPr lang="en-US" dirty="0"/>
              <a:t>collected in the network for that </a:t>
            </a:r>
            <a:r>
              <a:rPr lang="en-US" dirty="0" smtClean="0"/>
              <a:t>month</a:t>
            </a:r>
          </a:p>
          <a:p>
            <a:r>
              <a:rPr lang="en-US" dirty="0" smtClean="0"/>
              <a:t>Each network would calculate its own adjustment factors each month using the same approach </a:t>
            </a:r>
            <a:endParaRPr lang="en-US" dirty="0"/>
          </a:p>
        </p:txBody>
      </p:sp>
      <p:sp>
        <p:nvSpPr>
          <p:cNvPr id="4" name="Slide Number Placeholder 3"/>
          <p:cNvSpPr>
            <a:spLocks noGrp="1"/>
          </p:cNvSpPr>
          <p:nvPr>
            <p:ph type="sldNum" sz="quarter" idx="12"/>
          </p:nvPr>
        </p:nvSpPr>
        <p:spPr/>
        <p:txBody>
          <a:bodyPr/>
          <a:lstStyle/>
          <a:p>
            <a:pPr>
              <a:defRPr/>
            </a:pPr>
            <a:fld id="{31CB117C-4FEC-42E5-80F7-1AEF89A66B6D}" type="slidenum">
              <a:rPr lang="en-US" smtClean="0"/>
              <a:pPr>
                <a:defRPr/>
              </a:pPr>
              <a:t>6</a:t>
            </a:fld>
            <a:endParaRPr lang="en-US"/>
          </a:p>
        </p:txBody>
      </p:sp>
    </p:spTree>
    <p:extLst>
      <p:ext uri="{BB962C8B-B14F-4D97-AF65-F5344CB8AC3E}">
        <p14:creationId xmlns:p14="http://schemas.microsoft.com/office/powerpoint/2010/main" val="42635675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1000" y="381000"/>
            <a:ext cx="8229600" cy="4525963"/>
          </a:xfrm>
        </p:spPr>
        <p:txBody>
          <a:bodyPr/>
          <a:lstStyle/>
          <a:p>
            <a:pPr marL="0" indent="0">
              <a:buNone/>
            </a:pPr>
            <a:r>
              <a:rPr lang="en-US" sz="2800" dirty="0" smtClean="0">
                <a:solidFill>
                  <a:schemeClr val="tx2"/>
                </a:solidFill>
                <a:effectLst>
                  <a:outerShdw blurRad="38100" dist="38100" dir="2700000" algn="tl">
                    <a:srgbClr val="000000">
                      <a:alpha val="43137"/>
                    </a:srgbClr>
                  </a:outerShdw>
                </a:effectLst>
              </a:rPr>
              <a:t>Evaluate current IMPROVE method vs. alternate method for </a:t>
            </a:r>
            <a:r>
              <a:rPr lang="en-US" sz="2800" dirty="0">
                <a:solidFill>
                  <a:schemeClr val="tx2"/>
                </a:solidFill>
                <a:effectLst>
                  <a:outerShdw blurRad="38100" dist="38100" dir="2700000" algn="tl">
                    <a:srgbClr val="000000">
                      <a:alpha val="43137"/>
                    </a:srgbClr>
                  </a:outerShdw>
                </a:effectLst>
              </a:rPr>
              <a:t>artifact </a:t>
            </a:r>
            <a:r>
              <a:rPr lang="en-US" sz="2800" dirty="0" smtClean="0">
                <a:solidFill>
                  <a:schemeClr val="tx2"/>
                </a:solidFill>
                <a:effectLst>
                  <a:outerShdw blurRad="38100" dist="38100" dir="2700000" algn="tl">
                    <a:srgbClr val="000000">
                      <a:alpha val="43137"/>
                    </a:srgbClr>
                  </a:outerShdw>
                </a:effectLst>
              </a:rPr>
              <a:t>adjustment, to determine which is better able to meet the following criteria:</a:t>
            </a:r>
            <a:endParaRPr lang="en-US" sz="2800" dirty="0">
              <a:solidFill>
                <a:schemeClr val="tx2"/>
              </a:solidFill>
              <a:effectLst>
                <a:outerShdw blurRad="38100" dist="38100" dir="2700000" algn="tl">
                  <a:srgbClr val="000000">
                    <a:alpha val="43137"/>
                  </a:srgbClr>
                </a:outerShdw>
              </a:effectLst>
            </a:endParaRPr>
          </a:p>
          <a:p>
            <a:pPr marL="971550" lvl="1" indent="-514350">
              <a:buSzPct val="100000"/>
              <a:buFont typeface="+mj-lt"/>
              <a:buAutoNum type="arabicPeriod"/>
            </a:pPr>
            <a:r>
              <a:rPr lang="en-US" dirty="0">
                <a:effectLst>
                  <a:outerShdw blurRad="38100" dist="38100" dir="2700000" algn="tl">
                    <a:srgbClr val="000000">
                      <a:alpha val="43137"/>
                    </a:srgbClr>
                  </a:outerShdw>
                </a:effectLst>
              </a:rPr>
              <a:t>Consistent </a:t>
            </a:r>
            <a:r>
              <a:rPr lang="en-US" dirty="0" smtClean="0">
                <a:effectLst>
                  <a:outerShdw blurRad="38100" dist="38100" dir="2700000" algn="tl">
                    <a:srgbClr val="000000">
                      <a:alpha val="43137"/>
                    </a:srgbClr>
                  </a:outerShdw>
                </a:effectLst>
              </a:rPr>
              <a:t>with limited scientific understanding of </a:t>
            </a:r>
            <a:r>
              <a:rPr lang="en-US" dirty="0">
                <a:effectLst>
                  <a:outerShdw blurRad="38100" dist="38100" dir="2700000" algn="tl">
                    <a:srgbClr val="000000">
                      <a:alpha val="43137"/>
                    </a:srgbClr>
                  </a:outerShdw>
                </a:effectLst>
              </a:rPr>
              <a:t>organic </a:t>
            </a:r>
            <a:r>
              <a:rPr lang="en-US" dirty="0" smtClean="0">
                <a:effectLst>
                  <a:outerShdw blurRad="38100" dist="38100" dir="2700000" algn="tl">
                    <a:srgbClr val="000000">
                      <a:alpha val="43137"/>
                    </a:srgbClr>
                  </a:outerShdw>
                </a:effectLst>
              </a:rPr>
              <a:t>artifacts</a:t>
            </a:r>
          </a:p>
          <a:p>
            <a:pPr marL="971550" lvl="1" indent="-514350">
              <a:buSzPct val="100000"/>
              <a:buFont typeface="+mj-lt"/>
              <a:buAutoNum type="arabicPeriod"/>
            </a:pPr>
            <a:r>
              <a:rPr lang="en-US" dirty="0" smtClean="0">
                <a:effectLst>
                  <a:outerShdw blurRad="38100" dist="38100" dir="2700000" algn="tl">
                    <a:srgbClr val="000000">
                      <a:alpha val="43137"/>
                    </a:srgbClr>
                  </a:outerShdw>
                </a:effectLst>
              </a:rPr>
              <a:t>Preserve </a:t>
            </a:r>
            <a:r>
              <a:rPr lang="en-US" dirty="0">
                <a:effectLst>
                  <a:outerShdw blurRad="38100" dist="38100" dir="2700000" algn="tl">
                    <a:srgbClr val="000000">
                      <a:alpha val="43137"/>
                    </a:srgbClr>
                  </a:outerShdw>
                </a:effectLst>
              </a:rPr>
              <a:t>the measured variation in the data</a:t>
            </a:r>
          </a:p>
          <a:p>
            <a:pPr marL="971550" lvl="1" indent="-514350">
              <a:buSzPct val="100000"/>
              <a:buFont typeface="+mj-lt"/>
              <a:buAutoNum type="arabicPeriod"/>
            </a:pPr>
            <a:r>
              <a:rPr lang="en-US" dirty="0">
                <a:effectLst>
                  <a:outerShdw blurRad="38100" dist="38100" dir="2700000" algn="tl">
                    <a:srgbClr val="000000">
                      <a:alpha val="43137"/>
                    </a:srgbClr>
                  </a:outerShdw>
                </a:effectLst>
              </a:rPr>
              <a:t>Minimize contribution of the artifact to the reported OC particulate matter mass</a:t>
            </a:r>
          </a:p>
          <a:p>
            <a:pPr marL="971550" lvl="1" indent="-514350">
              <a:buSzPct val="100000"/>
              <a:buFont typeface="+mj-lt"/>
              <a:buAutoNum type="arabicPeriod"/>
            </a:pPr>
            <a:r>
              <a:rPr lang="en-US" dirty="0">
                <a:effectLst>
                  <a:outerShdw blurRad="38100" dist="38100" dir="2700000" algn="tl">
                    <a:srgbClr val="000000">
                      <a:alpha val="43137"/>
                    </a:srgbClr>
                  </a:outerShdw>
                </a:effectLst>
              </a:rPr>
              <a:t>Simple to implement (e.g. uses available information and could be applied to historic data) at a reasonable </a:t>
            </a:r>
            <a:r>
              <a:rPr lang="en-US" dirty="0" smtClean="0">
                <a:effectLst>
                  <a:outerShdw blurRad="38100" dist="38100" dir="2700000" algn="tl">
                    <a:srgbClr val="000000">
                      <a:alpha val="43137"/>
                    </a:srgbClr>
                  </a:outerShdw>
                </a:effectLst>
              </a:rPr>
              <a:t>cost and effort</a:t>
            </a:r>
            <a:endParaRPr lang="en-US" dirty="0">
              <a:effectLst>
                <a:outerShdw blurRad="38100" dist="38100" dir="2700000" algn="tl">
                  <a:srgbClr val="000000">
                    <a:alpha val="43137"/>
                  </a:srgbClr>
                </a:outerShdw>
              </a:effectLst>
            </a:endParaRPr>
          </a:p>
          <a:p>
            <a:pPr marL="971550" lvl="1" indent="-514350">
              <a:buSzPct val="100000"/>
              <a:buFont typeface="+mj-lt"/>
              <a:buAutoNum type="arabicPeriod"/>
            </a:pPr>
            <a:r>
              <a:rPr lang="en-US" dirty="0">
                <a:effectLst>
                  <a:outerShdw blurRad="38100" dist="38100" dir="2700000" algn="tl">
                    <a:srgbClr val="000000">
                      <a:alpha val="43137"/>
                    </a:srgbClr>
                  </a:outerShdw>
                </a:effectLst>
              </a:rPr>
              <a:t>Applicable to </a:t>
            </a:r>
            <a:r>
              <a:rPr lang="en-US" dirty="0" smtClean="0">
                <a:effectLst>
                  <a:outerShdw blurRad="38100" dist="38100" dir="2700000" algn="tl">
                    <a:srgbClr val="000000">
                      <a:alpha val="43137"/>
                    </a:srgbClr>
                  </a:outerShdw>
                </a:effectLst>
              </a:rPr>
              <a:t>both IMPROVE </a:t>
            </a:r>
            <a:r>
              <a:rPr lang="en-US" dirty="0">
                <a:effectLst>
                  <a:outerShdw blurRad="38100" dist="38100" dir="2700000" algn="tl">
                    <a:srgbClr val="000000">
                      <a:alpha val="43137"/>
                    </a:srgbClr>
                  </a:outerShdw>
                </a:effectLst>
              </a:rPr>
              <a:t>and CSN </a:t>
            </a:r>
            <a:r>
              <a:rPr lang="en-US" dirty="0" smtClean="0">
                <a:effectLst>
                  <a:outerShdw blurRad="38100" dist="38100" dir="2700000" algn="tl">
                    <a:srgbClr val="000000">
                      <a:alpha val="43137"/>
                    </a:srgbClr>
                  </a:outerShdw>
                </a:effectLst>
              </a:rPr>
              <a:t>for improved </a:t>
            </a:r>
            <a:r>
              <a:rPr lang="en-US" dirty="0">
                <a:effectLst>
                  <a:outerShdw blurRad="38100" dist="38100" dir="2700000" algn="tl">
                    <a:srgbClr val="000000">
                      <a:alpha val="43137"/>
                    </a:srgbClr>
                  </a:outerShdw>
                </a:effectLst>
              </a:rPr>
              <a:t>data comparability</a:t>
            </a:r>
          </a:p>
          <a:p>
            <a:pPr marL="0" indent="0" eaLnBrk="1" hangingPunct="1">
              <a:buNone/>
            </a:pPr>
            <a:r>
              <a:rPr lang="en-US" dirty="0" smtClean="0"/>
              <a:t> </a:t>
            </a:r>
          </a:p>
        </p:txBody>
      </p:sp>
      <p:sp>
        <p:nvSpPr>
          <p:cNvPr id="2" name="Slide Number Placeholder 1"/>
          <p:cNvSpPr>
            <a:spLocks noGrp="1"/>
          </p:cNvSpPr>
          <p:nvPr>
            <p:ph type="sldNum" sz="quarter" idx="12"/>
          </p:nvPr>
        </p:nvSpPr>
        <p:spPr/>
        <p:txBody>
          <a:bodyPr/>
          <a:lstStyle/>
          <a:p>
            <a:pPr>
              <a:defRPr/>
            </a:pPr>
            <a:fld id="{389498CC-D668-423D-93C8-6E54720D5669}" type="slidenum">
              <a:rPr lang="en-US"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a:t>
            </a:r>
            <a:endParaRPr lang="en-US" dirty="0"/>
          </a:p>
        </p:txBody>
      </p:sp>
      <p:sp>
        <p:nvSpPr>
          <p:cNvPr id="3" name="Content Placeholder 2"/>
          <p:cNvSpPr>
            <a:spLocks noGrp="1"/>
          </p:cNvSpPr>
          <p:nvPr>
            <p:ph idx="1"/>
          </p:nvPr>
        </p:nvSpPr>
        <p:spPr>
          <a:xfrm>
            <a:off x="457200" y="1447800"/>
            <a:ext cx="8229600" cy="4800600"/>
          </a:xfrm>
        </p:spPr>
        <p:txBody>
          <a:bodyPr>
            <a:normAutofit fontScale="92500" lnSpcReduction="10000"/>
          </a:bodyPr>
          <a:lstStyle/>
          <a:p>
            <a:r>
              <a:rPr lang="en-US" dirty="0" smtClean="0"/>
              <a:t>Ideally, compare to  artifact-free OC measurements – does not exist</a:t>
            </a:r>
          </a:p>
          <a:p>
            <a:r>
              <a:rPr lang="en-US" dirty="0" smtClean="0"/>
              <a:t>Approach used with measurements we have</a:t>
            </a:r>
          </a:p>
          <a:p>
            <a:pPr marL="914400" lvl="1" indent="-514350">
              <a:buSzPct val="100000"/>
              <a:buFont typeface="+mj-lt"/>
              <a:buAutoNum type="arabicPeriod"/>
            </a:pPr>
            <a:r>
              <a:rPr lang="en-US" dirty="0" smtClean="0"/>
              <a:t>Evaluate methods in light of limited understanding of artifacts</a:t>
            </a:r>
          </a:p>
          <a:p>
            <a:pPr marL="914400" lvl="1" indent="-514350">
              <a:buSzPct val="100000"/>
              <a:buFont typeface="+mj-lt"/>
              <a:buAutoNum type="arabicPeriod"/>
            </a:pPr>
            <a:r>
              <a:rPr lang="en-US" dirty="0" smtClean="0"/>
              <a:t>Evaluate variability of monthly median back-up and field blank concentrations </a:t>
            </a:r>
          </a:p>
          <a:p>
            <a:pPr marL="914400" lvl="1" indent="-514350">
              <a:buSzPct val="100000"/>
              <a:buFont typeface="+mj-lt"/>
              <a:buAutoNum type="arabicPeriod"/>
            </a:pPr>
            <a:r>
              <a:rPr lang="en-US" dirty="0" smtClean="0"/>
              <a:t>Decrease artifact in the measured OC </a:t>
            </a:r>
          </a:p>
          <a:p>
            <a:pPr lvl="2"/>
            <a:r>
              <a:rPr lang="en-US" dirty="0" smtClean="0"/>
              <a:t>Evaluate using regression analysis of OC and mass</a:t>
            </a:r>
          </a:p>
          <a:p>
            <a:pPr lvl="2"/>
            <a:r>
              <a:rPr lang="en-US" dirty="0" smtClean="0"/>
              <a:t>Note: Given uncertainties discussed in following slides, y-intercept of regression is an imperfect proxy for artifact</a:t>
            </a:r>
          </a:p>
          <a:p>
            <a:pPr marL="457200" lvl="1" indent="0">
              <a:buNone/>
            </a:pPr>
            <a:endParaRPr lang="en-US" dirty="0" smtClean="0"/>
          </a:p>
          <a:p>
            <a:pPr marL="0" indent="0">
              <a:buNone/>
            </a:pP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31CB117C-4FEC-42E5-80F7-1AEF89A66B6D}" type="slidenum">
              <a:rPr lang="en-US" smtClean="0"/>
              <a:pPr>
                <a:defRPr/>
              </a:pPr>
              <a:t>8</a:t>
            </a:fld>
            <a:endParaRPr lang="en-US"/>
          </a:p>
        </p:txBody>
      </p:sp>
    </p:spTree>
    <p:extLst>
      <p:ext uri="{BB962C8B-B14F-4D97-AF65-F5344CB8AC3E}">
        <p14:creationId xmlns:p14="http://schemas.microsoft.com/office/powerpoint/2010/main" val="30980613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62000" y="2514600"/>
            <a:ext cx="7772400" cy="1500187"/>
          </a:xfrm>
        </p:spPr>
        <p:txBody>
          <a:bodyPr/>
          <a:lstStyle/>
          <a:p>
            <a:pPr algn="ctr"/>
            <a:r>
              <a:rPr lang="en-US" sz="3200" dirty="0" smtClean="0"/>
              <a:t>First, a caveat about IMPROVE field blank data before preceding with the analysis</a:t>
            </a:r>
            <a:endParaRPr lang="en-US" sz="3200" dirty="0"/>
          </a:p>
        </p:txBody>
      </p:sp>
      <p:sp>
        <p:nvSpPr>
          <p:cNvPr id="2" name="Slide Number Placeholder 1"/>
          <p:cNvSpPr>
            <a:spLocks noGrp="1"/>
          </p:cNvSpPr>
          <p:nvPr>
            <p:ph type="sldNum" sz="quarter" idx="12"/>
          </p:nvPr>
        </p:nvSpPr>
        <p:spPr/>
        <p:txBody>
          <a:bodyPr/>
          <a:lstStyle/>
          <a:p>
            <a:pPr>
              <a:defRPr/>
            </a:pPr>
            <a:fld id="{7E86D4D4-CA2B-4BE3-AF36-32ADA6513F52}" type="slidenum">
              <a:rPr lang="en-US" smtClean="0"/>
              <a:pPr>
                <a:defRPr/>
              </a:pPr>
              <a:t>9</a:t>
            </a:fld>
            <a:endParaRPr lang="en-US"/>
          </a:p>
        </p:txBody>
      </p:sp>
    </p:spTree>
    <p:extLst>
      <p:ext uri="{BB962C8B-B14F-4D97-AF65-F5344CB8AC3E}">
        <p14:creationId xmlns:p14="http://schemas.microsoft.com/office/powerpoint/2010/main" val="1343800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534400" cy="1139825"/>
          </a:xfrm>
        </p:spPr>
        <p:txBody>
          <a:bodyPr>
            <a:normAutofit fontScale="90000"/>
          </a:bodyPr>
          <a:lstStyle/>
          <a:p>
            <a:r>
              <a:rPr lang="en-US" dirty="0" smtClean="0"/>
              <a:t>IMPROVE Monthly Median Back-up and Field Blank Concentrations</a:t>
            </a:r>
            <a:endParaRPr lang="en-US" dirty="0"/>
          </a:p>
        </p:txBody>
      </p:sp>
      <p:pic>
        <p:nvPicPr>
          <p:cNvPr id="7171"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681743" y="1590585"/>
            <a:ext cx="5551913" cy="403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85800" y="5659890"/>
            <a:ext cx="7543800" cy="1200329"/>
          </a:xfrm>
          <a:prstGeom prst="rect">
            <a:avLst/>
          </a:prstGeom>
          <a:noFill/>
        </p:spPr>
        <p:txBody>
          <a:bodyPr wrap="square" rtlCol="0">
            <a:spAutoFit/>
          </a:bodyPr>
          <a:lstStyle/>
          <a:p>
            <a:r>
              <a:rPr lang="en-US" dirty="0" smtClean="0"/>
              <a:t>Field blank OC concentrations decreased when filters began to be collected only at back-up filter sites (8/08).  Double quartz field blanks were collected beginning 8/08.  Prior to that time single field blanks were collected.</a:t>
            </a:r>
            <a:endParaRPr lang="en-US" dirty="0"/>
          </a:p>
        </p:txBody>
      </p:sp>
      <p:sp>
        <p:nvSpPr>
          <p:cNvPr id="4" name="Slide Number Placeholder 3"/>
          <p:cNvSpPr>
            <a:spLocks noGrp="1"/>
          </p:cNvSpPr>
          <p:nvPr>
            <p:ph type="sldNum" sz="quarter" idx="12"/>
          </p:nvPr>
        </p:nvSpPr>
        <p:spPr/>
        <p:txBody>
          <a:bodyPr/>
          <a:lstStyle/>
          <a:p>
            <a:pPr>
              <a:defRPr/>
            </a:pPr>
            <a:fld id="{31CB117C-4FEC-42E5-80F7-1AEF89A66B6D}" type="slidenum">
              <a:rPr lang="en-US" smtClean="0"/>
              <a:pPr>
                <a:defRPr/>
              </a:pPr>
              <a:t>10</a:t>
            </a:fld>
            <a:endParaRPr lang="en-US"/>
          </a:p>
        </p:txBody>
      </p:sp>
    </p:spTree>
    <p:extLst>
      <p:ext uri="{BB962C8B-B14F-4D97-AF65-F5344CB8AC3E}">
        <p14:creationId xmlns:p14="http://schemas.microsoft.com/office/powerpoint/2010/main" val="3515497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883" y="152400"/>
            <a:ext cx="8229600" cy="1139825"/>
          </a:xfrm>
        </p:spPr>
        <p:txBody>
          <a:bodyPr/>
          <a:lstStyle/>
          <a:p>
            <a:r>
              <a:rPr lang="en-US" dirty="0" smtClean="0"/>
              <a:t>Double Field </a:t>
            </a:r>
            <a:r>
              <a:rPr lang="en-US" dirty="0"/>
              <a:t>B</a:t>
            </a:r>
            <a:r>
              <a:rPr lang="en-US" dirty="0" smtClean="0"/>
              <a:t>lanks</a:t>
            </a:r>
            <a:endParaRPr lang="en-US" dirty="0"/>
          </a:p>
        </p:txBody>
      </p:sp>
      <p:sp>
        <p:nvSpPr>
          <p:cNvPr id="4" name="Content Placeholder 3"/>
          <p:cNvSpPr>
            <a:spLocks noGrp="1"/>
          </p:cNvSpPr>
          <p:nvPr>
            <p:ph sz="half" idx="1"/>
          </p:nvPr>
        </p:nvSpPr>
        <p:spPr>
          <a:xfrm>
            <a:off x="533400" y="4953000"/>
            <a:ext cx="8305800" cy="1066799"/>
          </a:xfrm>
        </p:spPr>
        <p:txBody>
          <a:bodyPr/>
          <a:lstStyle/>
          <a:p>
            <a:r>
              <a:rPr lang="en-US" sz="2200" dirty="0" smtClean="0"/>
              <a:t>Field blank data herein is adjusted by 42%. </a:t>
            </a:r>
          </a:p>
          <a:p>
            <a:r>
              <a:rPr lang="en-US" sz="2200" dirty="0" smtClean="0"/>
              <a:t>Although small seasonal difference observed, the observation is based on limited, highly variable data so a single value is used to adjust the field blanks.</a:t>
            </a:r>
          </a:p>
        </p:txBody>
      </p:sp>
      <p:pic>
        <p:nvPicPr>
          <p:cNvPr id="6146"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1219200"/>
            <a:ext cx="4953000" cy="3595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777883" y="1219200"/>
            <a:ext cx="2895600" cy="4062651"/>
          </a:xfrm>
          <a:prstGeom prst="rect">
            <a:avLst/>
          </a:prstGeom>
          <a:noFill/>
        </p:spPr>
        <p:txBody>
          <a:bodyPr wrap="square" rtlCol="0">
            <a:spAutoFit/>
          </a:bodyPr>
          <a:lstStyle/>
          <a:p>
            <a:pPr marL="342900" indent="-342900">
              <a:buClr>
                <a:srgbClr val="92D050"/>
              </a:buClr>
              <a:buFont typeface="Wingdings" pitchFamily="2" charset="2"/>
              <a:buChar char="Ø"/>
            </a:pPr>
            <a:r>
              <a:rPr lang="en-US" sz="2000" dirty="0">
                <a:effectLst>
                  <a:outerShdw blurRad="38100" dist="38100" dir="2700000" algn="tl">
                    <a:srgbClr val="000000">
                      <a:alpha val="43137"/>
                    </a:srgbClr>
                  </a:outerShdw>
                </a:effectLst>
              </a:rPr>
              <a:t>Single field blanks </a:t>
            </a:r>
            <a:r>
              <a:rPr lang="en-US" sz="2000" dirty="0" smtClean="0">
                <a:effectLst>
                  <a:outerShdw blurRad="38100" dist="38100" dir="2700000" algn="tl">
                    <a:srgbClr val="000000">
                      <a:alpha val="43137"/>
                    </a:srgbClr>
                  </a:outerShdw>
                </a:effectLst>
              </a:rPr>
              <a:t> have </a:t>
            </a:r>
            <a:r>
              <a:rPr lang="en-US" sz="2000" dirty="0">
                <a:effectLst>
                  <a:outerShdw blurRad="38100" dist="38100" dir="2700000" algn="tl">
                    <a:srgbClr val="000000">
                      <a:alpha val="43137"/>
                    </a:srgbClr>
                  </a:outerShdw>
                </a:effectLst>
              </a:rPr>
              <a:t>more OC than either the front or back double field blank filters</a:t>
            </a:r>
            <a:endParaRPr lang="en-US" sz="2000" dirty="0" smtClean="0">
              <a:effectLst>
                <a:outerShdw blurRad="38100" dist="38100" dir="2700000" algn="tl">
                  <a:srgbClr val="000000">
                    <a:alpha val="43137"/>
                  </a:srgbClr>
                </a:outerShdw>
              </a:effectLst>
            </a:endParaRPr>
          </a:p>
          <a:p>
            <a:pPr marL="800100" lvl="1" indent="-342900">
              <a:buClr>
                <a:srgbClr val="92D050"/>
              </a:buClr>
              <a:buFont typeface="Wingdings" pitchFamily="2" charset="2"/>
              <a:buChar char="Ø"/>
            </a:pPr>
            <a:r>
              <a:rPr lang="en-US" sz="2000" dirty="0">
                <a:effectLst>
                  <a:outerShdw blurRad="38100" dist="38100" dir="2700000" algn="tl">
                    <a:srgbClr val="000000">
                      <a:alpha val="43137"/>
                    </a:srgbClr>
                  </a:outerShdw>
                </a:effectLst>
              </a:rPr>
              <a:t>M</a:t>
            </a:r>
            <a:r>
              <a:rPr lang="en-US" sz="2000" dirty="0" smtClean="0">
                <a:effectLst>
                  <a:outerShdw blurRad="38100" dist="38100" dir="2700000" algn="tl">
                    <a:srgbClr val="000000">
                      <a:alpha val="43137"/>
                    </a:srgbClr>
                  </a:outerShdw>
                </a:effectLst>
              </a:rPr>
              <a:t>edian of 41% </a:t>
            </a:r>
            <a:r>
              <a:rPr lang="en-US" sz="2000" dirty="0">
                <a:effectLst>
                  <a:outerShdw blurRad="38100" dist="38100" dir="2700000" algn="tl">
                    <a:srgbClr val="000000">
                      <a:alpha val="43137"/>
                    </a:srgbClr>
                  </a:outerShdw>
                </a:effectLst>
              </a:rPr>
              <a:t>in fall (</a:t>
            </a:r>
            <a:r>
              <a:rPr lang="en-US" sz="2000" dirty="0" smtClean="0">
                <a:effectLst>
                  <a:outerShdw blurRad="38100" dist="38100" dir="2700000" algn="tl">
                    <a:srgbClr val="000000">
                      <a:alpha val="43137"/>
                    </a:srgbClr>
                  </a:outerShdw>
                </a:effectLst>
              </a:rPr>
              <a:t>shown) </a:t>
            </a:r>
          </a:p>
          <a:p>
            <a:pPr marL="800100" lvl="1" indent="-342900">
              <a:buClr>
                <a:srgbClr val="92D050"/>
              </a:buClr>
              <a:buFont typeface="Wingdings" pitchFamily="2" charset="2"/>
              <a:buChar char="Ø"/>
            </a:pPr>
            <a:r>
              <a:rPr lang="en-US" sz="2000" dirty="0" smtClean="0">
                <a:effectLst>
                  <a:outerShdw blurRad="38100" dist="38100" dir="2700000" algn="tl">
                    <a:srgbClr val="000000">
                      <a:alpha val="43137"/>
                    </a:srgbClr>
                  </a:outerShdw>
                </a:effectLst>
              </a:rPr>
              <a:t>Median of 44</a:t>
            </a:r>
            <a:r>
              <a:rPr lang="en-US" sz="2000" dirty="0">
                <a:effectLst>
                  <a:outerShdw blurRad="38100" dist="38100" dir="2700000" algn="tl">
                    <a:srgbClr val="000000">
                      <a:alpha val="43137"/>
                    </a:srgbClr>
                  </a:outerShdw>
                </a:effectLst>
              </a:rPr>
              <a:t>% in summer (not shown</a:t>
            </a:r>
            <a:r>
              <a:rPr lang="en-US" sz="2000" dirty="0" smtClean="0">
                <a:effectLst>
                  <a:outerShdw blurRad="38100" dist="38100" dir="2700000" algn="tl">
                    <a:srgbClr val="000000">
                      <a:alpha val="43137"/>
                    </a:srgbClr>
                  </a:outerShdw>
                </a:effectLst>
              </a:rPr>
              <a:t>)</a:t>
            </a:r>
          </a:p>
          <a:p>
            <a:pPr marL="800100" lvl="1" indent="-342900">
              <a:buClr>
                <a:srgbClr val="92D050"/>
              </a:buClr>
              <a:buFont typeface="Wingdings" pitchFamily="2" charset="2"/>
              <a:buChar char="Ø"/>
            </a:pPr>
            <a:r>
              <a:rPr lang="en-US" sz="2000" dirty="0" smtClean="0">
                <a:effectLst>
                  <a:outerShdw blurRad="38100" dist="38100" dir="2700000" algn="tl">
                    <a:srgbClr val="000000">
                      <a:alpha val="43137"/>
                    </a:srgbClr>
                  </a:outerShdw>
                </a:effectLst>
              </a:rPr>
              <a:t>Large variability in % differences</a:t>
            </a:r>
            <a:endParaRPr lang="en-US" sz="2000" dirty="0">
              <a:effectLst>
                <a:outerShdw blurRad="38100" dist="38100" dir="2700000" algn="tl">
                  <a:srgbClr val="000000">
                    <a:alpha val="43137"/>
                  </a:srgbClr>
                </a:outerShdw>
              </a:effectLst>
            </a:endParaRPr>
          </a:p>
          <a:p>
            <a:endParaRPr lang="en-US" dirty="0"/>
          </a:p>
        </p:txBody>
      </p:sp>
      <p:sp>
        <p:nvSpPr>
          <p:cNvPr id="5" name="Slide Number Placeholder 4"/>
          <p:cNvSpPr>
            <a:spLocks noGrp="1"/>
          </p:cNvSpPr>
          <p:nvPr>
            <p:ph type="sldNum" sz="quarter" idx="12"/>
          </p:nvPr>
        </p:nvSpPr>
        <p:spPr/>
        <p:txBody>
          <a:bodyPr/>
          <a:lstStyle/>
          <a:p>
            <a:pPr>
              <a:defRPr/>
            </a:pPr>
            <a:fld id="{CCFD1448-8B75-4EC8-BC74-7B95AD2C532A}" type="slidenum">
              <a:rPr lang="en-US" smtClean="0"/>
              <a:pPr>
                <a:defRPr/>
              </a:pPr>
              <a:t>11</a:t>
            </a:fld>
            <a:endParaRPr lang="en-US"/>
          </a:p>
        </p:txBody>
      </p:sp>
    </p:spTree>
    <p:extLst>
      <p:ext uri="{BB962C8B-B14F-4D97-AF65-F5344CB8AC3E}">
        <p14:creationId xmlns:p14="http://schemas.microsoft.com/office/powerpoint/2010/main" val="1445505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457200"/>
            <a:ext cx="8229600" cy="1139825"/>
          </a:xfrm>
        </p:spPr>
        <p:txBody>
          <a:bodyPr/>
          <a:lstStyle/>
          <a:p>
            <a:r>
              <a:rPr lang="en-US" dirty="0" smtClean="0"/>
              <a:t>Monthly Median Back-up and Field Blank OC values for IMPROVE and CSN</a:t>
            </a:r>
            <a:endParaRPr lang="en-US" dirty="0"/>
          </a:p>
        </p:txBody>
      </p:sp>
      <p:pic>
        <p:nvPicPr>
          <p:cNvPr id="3" name="Content Placeholder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7800" y="2133600"/>
            <a:ext cx="622702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31CB117C-4FEC-42E5-80F7-1AEF89A66B6D}" type="slidenum">
              <a:rPr lang="en-US" smtClean="0"/>
              <a:pPr>
                <a:defRPr/>
              </a:pPr>
              <a:t>12</a:t>
            </a:fld>
            <a:endParaRPr lang="en-US"/>
          </a:p>
        </p:txBody>
      </p:sp>
    </p:spTree>
    <p:extLst>
      <p:ext uri="{BB962C8B-B14F-4D97-AF65-F5344CB8AC3E}">
        <p14:creationId xmlns:p14="http://schemas.microsoft.com/office/powerpoint/2010/main" val="11820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534400" cy="1139825"/>
          </a:xfrm>
        </p:spPr>
        <p:txBody>
          <a:bodyPr/>
          <a:lstStyle/>
          <a:p>
            <a:pPr lvl="1"/>
            <a:r>
              <a:rPr lang="en-US" dirty="0" smtClean="0"/>
              <a:t>1. </a:t>
            </a:r>
            <a:r>
              <a:rPr lang="en-US" dirty="0"/>
              <a:t>Evaluate methods in light of limited understanding of </a:t>
            </a:r>
            <a:r>
              <a:rPr lang="en-US" dirty="0" smtClean="0"/>
              <a:t>artifacts</a:t>
            </a:r>
            <a:endParaRPr lang="en-US" dirty="0"/>
          </a:p>
        </p:txBody>
      </p:sp>
      <p:sp>
        <p:nvSpPr>
          <p:cNvPr id="3" name="Content Placeholder 2"/>
          <p:cNvSpPr>
            <a:spLocks noGrp="1"/>
          </p:cNvSpPr>
          <p:nvPr>
            <p:ph idx="1"/>
          </p:nvPr>
        </p:nvSpPr>
        <p:spPr>
          <a:xfrm>
            <a:off x="181252" y="1828800"/>
            <a:ext cx="4267200" cy="4525963"/>
          </a:xfrm>
        </p:spPr>
        <p:txBody>
          <a:bodyPr>
            <a:normAutofit fontScale="85000" lnSpcReduction="20000"/>
          </a:bodyPr>
          <a:lstStyle/>
          <a:p>
            <a:pPr marL="0" indent="0">
              <a:buNone/>
            </a:pPr>
            <a:r>
              <a:rPr lang="en-US" sz="2800" dirty="0" smtClean="0"/>
              <a:t>Goal of adjustment is to correct for positive (+) artifact</a:t>
            </a:r>
          </a:p>
          <a:p>
            <a:r>
              <a:rPr lang="en-US" sz="2800" dirty="0" smtClean="0"/>
              <a:t>Back: + and –artifact</a:t>
            </a:r>
          </a:p>
          <a:p>
            <a:r>
              <a:rPr lang="en-US" sz="2800" dirty="0" smtClean="0"/>
              <a:t>Back: may over-correct for +artifact</a:t>
            </a:r>
          </a:p>
          <a:p>
            <a:r>
              <a:rPr lang="en-US" sz="2800" dirty="0" smtClean="0"/>
              <a:t>Field: +artifact</a:t>
            </a:r>
          </a:p>
          <a:p>
            <a:r>
              <a:rPr lang="en-US" sz="2800" dirty="0" smtClean="0"/>
              <a:t>Field: represent artifact that we are trying to remove, may be lower bound on +artifact</a:t>
            </a:r>
          </a:p>
          <a:p>
            <a:r>
              <a:rPr lang="en-US" sz="2800" u="sng" dirty="0" smtClean="0"/>
              <a:t>Field blanks are a better estimate of + artifact and therefore a better choice</a:t>
            </a:r>
            <a:endParaRPr lang="en-US" sz="2800" u="sng"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2133599"/>
            <a:ext cx="4383087" cy="3694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3276600"/>
            <a:ext cx="384175" cy="573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848600" y="3429000"/>
            <a:ext cx="1066800" cy="369332"/>
          </a:xfrm>
          <a:prstGeom prst="rect">
            <a:avLst/>
          </a:prstGeom>
          <a:noFill/>
        </p:spPr>
        <p:txBody>
          <a:bodyPr wrap="square" rtlCol="0">
            <a:spAutoFit/>
          </a:bodyPr>
          <a:lstStyle/>
          <a:p>
            <a:r>
              <a:rPr lang="en-US" dirty="0" smtClean="0"/>
              <a:t>Air flow</a:t>
            </a:r>
            <a:endParaRPr lang="en-US" dirty="0"/>
          </a:p>
        </p:txBody>
      </p:sp>
      <p:sp>
        <p:nvSpPr>
          <p:cNvPr id="5" name="Slide Number Placeholder 4"/>
          <p:cNvSpPr>
            <a:spLocks noGrp="1"/>
          </p:cNvSpPr>
          <p:nvPr>
            <p:ph type="sldNum" sz="quarter" idx="12"/>
          </p:nvPr>
        </p:nvSpPr>
        <p:spPr/>
        <p:txBody>
          <a:bodyPr/>
          <a:lstStyle/>
          <a:p>
            <a:pPr>
              <a:defRPr/>
            </a:pPr>
            <a:fld id="{31CB117C-4FEC-42E5-80F7-1AEF89A66B6D}" type="slidenum">
              <a:rPr lang="en-US" smtClean="0"/>
              <a:pPr>
                <a:defRPr/>
              </a:pPr>
              <a:t>13</a:t>
            </a:fld>
            <a:endParaRPr lang="en-US"/>
          </a:p>
        </p:txBody>
      </p:sp>
    </p:spTree>
    <p:extLst>
      <p:ext uri="{BB962C8B-B14F-4D97-AF65-F5344CB8AC3E}">
        <p14:creationId xmlns:p14="http://schemas.microsoft.com/office/powerpoint/2010/main" val="1273885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sz="quarter"/>
          </p:nvPr>
        </p:nvSpPr>
        <p:spPr>
          <a:xfrm>
            <a:off x="457200" y="277813"/>
            <a:ext cx="8458200" cy="1139825"/>
          </a:xfrm>
        </p:spPr>
        <p:txBody>
          <a:bodyPr/>
          <a:lstStyle/>
          <a:p>
            <a:r>
              <a:rPr lang="en-US" sz="3600" dirty="0" smtClean="0"/>
              <a:t>2. </a:t>
            </a:r>
            <a:r>
              <a:rPr lang="en-US" sz="3600" dirty="0"/>
              <a:t>Evaluate variability of monthly median back-up and field blank </a:t>
            </a:r>
            <a:r>
              <a:rPr lang="en-US" sz="3600" dirty="0" smtClean="0"/>
              <a:t>concentrations</a:t>
            </a:r>
            <a:endParaRPr lang="en-US" sz="3600" dirty="0"/>
          </a:p>
        </p:txBody>
      </p:sp>
      <p:sp>
        <p:nvSpPr>
          <p:cNvPr id="12" name="Content Placeholder 11"/>
          <p:cNvSpPr>
            <a:spLocks noGrp="1"/>
          </p:cNvSpPr>
          <p:nvPr>
            <p:ph sz="quarter" idx="4"/>
          </p:nvPr>
        </p:nvSpPr>
        <p:spPr>
          <a:xfrm>
            <a:off x="4648200" y="4114800"/>
            <a:ext cx="4038600" cy="2187575"/>
          </a:xfrm>
        </p:spPr>
        <p:txBody>
          <a:bodyPr/>
          <a:lstStyle/>
          <a:p>
            <a:r>
              <a:rPr lang="en-US" sz="2400" u="sng" dirty="0" smtClean="0"/>
              <a:t>Field blanks</a:t>
            </a:r>
            <a:r>
              <a:rPr lang="en-US" sz="2400" dirty="0" smtClean="0"/>
              <a:t> have less site to site variability and less variability within a site for IMPROVE</a:t>
            </a:r>
          </a:p>
          <a:p>
            <a:r>
              <a:rPr lang="en-US" sz="2400" dirty="0" smtClean="0"/>
              <a:t>Urban sites have higher back-ups than most rural sites, OKEF1 high</a:t>
            </a:r>
            <a:endParaRPr lang="en-US" sz="2400" dirty="0"/>
          </a:p>
        </p:txBody>
      </p:sp>
      <p:pic>
        <p:nvPicPr>
          <p:cNvPr id="1028" name="Picture 4"/>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1905000"/>
            <a:ext cx="3770328" cy="218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4267200"/>
            <a:ext cx="3852145" cy="231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p:cNvPicPr>
            <a:picLocks noGrp="1" noChangeAspect="1" noChangeArrowheads="1"/>
          </p:cNvPicPr>
          <p:nvPr>
            <p:ph sz="quarter" idx="1"/>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1905000"/>
            <a:ext cx="3847809"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914400" y="1491734"/>
            <a:ext cx="7284879" cy="369332"/>
          </a:xfrm>
          <a:prstGeom prst="rect">
            <a:avLst/>
          </a:prstGeom>
          <a:noFill/>
        </p:spPr>
        <p:txBody>
          <a:bodyPr wrap="none" rtlCol="0">
            <a:spAutoFit/>
          </a:bodyPr>
          <a:lstStyle/>
          <a:p>
            <a:r>
              <a:rPr lang="en-US" dirty="0"/>
              <a:t>IMPROVE Site Medians (with 25</a:t>
            </a:r>
            <a:r>
              <a:rPr lang="en-US" baseline="30000" dirty="0"/>
              <a:t>th</a:t>
            </a:r>
            <a:r>
              <a:rPr lang="en-US" dirty="0"/>
              <a:t> and 75</a:t>
            </a:r>
            <a:r>
              <a:rPr lang="en-US" baseline="30000" dirty="0"/>
              <a:t>th</a:t>
            </a:r>
            <a:r>
              <a:rPr lang="en-US" dirty="0"/>
              <a:t> percentiles) for 2009-2011</a:t>
            </a:r>
          </a:p>
        </p:txBody>
      </p:sp>
      <p:sp>
        <p:nvSpPr>
          <p:cNvPr id="3" name="Slide Number Placeholder 2"/>
          <p:cNvSpPr>
            <a:spLocks noGrp="1"/>
          </p:cNvSpPr>
          <p:nvPr>
            <p:ph type="sldNum" sz="quarter" idx="12"/>
          </p:nvPr>
        </p:nvSpPr>
        <p:spPr/>
        <p:txBody>
          <a:bodyPr/>
          <a:lstStyle/>
          <a:p>
            <a:pPr>
              <a:defRPr/>
            </a:pPr>
            <a:fld id="{71DA9A10-7965-447F-BCC0-DA5BC346B383}" type="slidenum">
              <a:rPr lang="en-US" smtClean="0"/>
              <a:pPr>
                <a:defRPr/>
              </a:pPr>
              <a:t>14</a:t>
            </a:fld>
            <a:endParaRPr lang="en-US"/>
          </a:p>
        </p:txBody>
      </p:sp>
    </p:spTree>
    <p:extLst>
      <p:ext uri="{BB962C8B-B14F-4D97-AF65-F5344CB8AC3E}">
        <p14:creationId xmlns:p14="http://schemas.microsoft.com/office/powerpoint/2010/main" val="706912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52400" y="277813"/>
            <a:ext cx="8534400" cy="1139825"/>
          </a:xfrm>
        </p:spPr>
        <p:txBody>
          <a:bodyPr/>
          <a:lstStyle/>
          <a:p>
            <a:r>
              <a:rPr lang="en-US" sz="3600" dirty="0" smtClean="0"/>
              <a:t>2.  Variability:  Monthly Median Back-up and Field Blanks in IMPROVE</a:t>
            </a:r>
            <a:endParaRPr lang="en-US" sz="3600" dirty="0"/>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1676164"/>
            <a:ext cx="6288088" cy="4325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85800" y="6019800"/>
            <a:ext cx="7696200" cy="646331"/>
          </a:xfrm>
          <a:prstGeom prst="rect">
            <a:avLst/>
          </a:prstGeom>
          <a:noFill/>
        </p:spPr>
        <p:txBody>
          <a:bodyPr wrap="square" rtlCol="0">
            <a:spAutoFit/>
          </a:bodyPr>
          <a:lstStyle/>
          <a:p>
            <a:pPr marL="285750" indent="-285750">
              <a:buClr>
                <a:srgbClr val="92D050"/>
              </a:buClr>
              <a:buFont typeface="Wingdings" pitchFamily="2" charset="2"/>
              <a:buChar char="Ø"/>
            </a:pPr>
            <a:r>
              <a:rPr lang="en-US" u="sng" dirty="0" smtClean="0"/>
              <a:t>Field blanks</a:t>
            </a:r>
            <a:r>
              <a:rPr lang="en-US" dirty="0" smtClean="0"/>
              <a:t> are usually lower, have less seasonality and less variability within a month than back-up filters for IMPROVE</a:t>
            </a:r>
            <a:endParaRPr lang="en-US" dirty="0"/>
          </a:p>
        </p:txBody>
      </p:sp>
      <p:sp>
        <p:nvSpPr>
          <p:cNvPr id="2" name="TextBox 1"/>
          <p:cNvSpPr txBox="1"/>
          <p:nvPr/>
        </p:nvSpPr>
        <p:spPr>
          <a:xfrm>
            <a:off x="3505200" y="4725888"/>
            <a:ext cx="3657600" cy="307777"/>
          </a:xfrm>
          <a:prstGeom prst="rect">
            <a:avLst/>
          </a:prstGeom>
          <a:noFill/>
        </p:spPr>
        <p:txBody>
          <a:bodyPr wrap="square" rtlCol="0">
            <a:spAutoFit/>
          </a:bodyPr>
          <a:lstStyle/>
          <a:p>
            <a:r>
              <a:rPr lang="en-US" sz="1400" dirty="0" smtClean="0">
                <a:solidFill>
                  <a:schemeClr val="tx2">
                    <a:lumMod val="10000"/>
                  </a:schemeClr>
                </a:solidFill>
              </a:rPr>
              <a:t>25</a:t>
            </a:r>
            <a:r>
              <a:rPr lang="en-US" sz="1400" baseline="30000" dirty="0" smtClean="0">
                <a:solidFill>
                  <a:schemeClr val="tx2">
                    <a:lumMod val="10000"/>
                  </a:schemeClr>
                </a:solidFill>
              </a:rPr>
              <a:t>th</a:t>
            </a:r>
            <a:r>
              <a:rPr lang="en-US" sz="1400" dirty="0" smtClean="0">
                <a:solidFill>
                  <a:schemeClr val="tx2">
                    <a:lumMod val="10000"/>
                  </a:schemeClr>
                </a:solidFill>
              </a:rPr>
              <a:t> </a:t>
            </a:r>
            <a:r>
              <a:rPr lang="en-US" sz="1400" dirty="0">
                <a:solidFill>
                  <a:schemeClr val="tx2">
                    <a:lumMod val="10000"/>
                  </a:schemeClr>
                </a:solidFill>
              </a:rPr>
              <a:t>and 75</a:t>
            </a:r>
            <a:r>
              <a:rPr lang="en-US" sz="1400" baseline="30000" dirty="0">
                <a:solidFill>
                  <a:schemeClr val="tx2">
                    <a:lumMod val="10000"/>
                  </a:schemeClr>
                </a:solidFill>
              </a:rPr>
              <a:t>th</a:t>
            </a:r>
            <a:r>
              <a:rPr lang="en-US" sz="1400" dirty="0">
                <a:solidFill>
                  <a:schemeClr val="tx2">
                    <a:lumMod val="10000"/>
                  </a:schemeClr>
                </a:solidFill>
              </a:rPr>
              <a:t> </a:t>
            </a:r>
            <a:r>
              <a:rPr lang="en-US" sz="1400" dirty="0" smtClean="0">
                <a:solidFill>
                  <a:schemeClr val="tx2">
                    <a:lumMod val="10000"/>
                  </a:schemeClr>
                </a:solidFill>
              </a:rPr>
              <a:t>percentile shown as error bars</a:t>
            </a:r>
            <a:endParaRPr lang="en-US" sz="1400" dirty="0">
              <a:solidFill>
                <a:schemeClr val="tx2">
                  <a:lumMod val="10000"/>
                </a:schemeClr>
              </a:solidFill>
            </a:endParaRPr>
          </a:p>
        </p:txBody>
      </p:sp>
      <p:sp>
        <p:nvSpPr>
          <p:cNvPr id="3" name="Slide Number Placeholder 2"/>
          <p:cNvSpPr>
            <a:spLocks noGrp="1"/>
          </p:cNvSpPr>
          <p:nvPr>
            <p:ph type="sldNum" sz="quarter" idx="12"/>
          </p:nvPr>
        </p:nvSpPr>
        <p:spPr/>
        <p:txBody>
          <a:bodyPr/>
          <a:lstStyle/>
          <a:p>
            <a:pPr>
              <a:defRPr/>
            </a:pPr>
            <a:fld id="{966E20B6-0D90-4ED4-86CD-2FF15A1C85AB}" type="slidenum">
              <a:rPr lang="en-US" smtClean="0"/>
              <a:pPr>
                <a:defRPr/>
              </a:pPr>
              <a:t>15</a:t>
            </a:fld>
            <a:endParaRPr lang="en-US"/>
          </a:p>
        </p:txBody>
      </p:sp>
    </p:spTree>
    <p:extLst>
      <p:ext uri="{BB962C8B-B14F-4D97-AF65-F5344CB8AC3E}">
        <p14:creationId xmlns:p14="http://schemas.microsoft.com/office/powerpoint/2010/main" val="1664403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2. Variability: CSN site medians</a:t>
            </a:r>
            <a:endParaRPr lang="en-US" dirty="0"/>
          </a:p>
        </p:txBody>
      </p:sp>
      <p:sp>
        <p:nvSpPr>
          <p:cNvPr id="3" name="Rectangle 2"/>
          <p:cNvSpPr/>
          <p:nvPr/>
        </p:nvSpPr>
        <p:spPr>
          <a:xfrm>
            <a:off x="457199" y="4724400"/>
            <a:ext cx="8134359" cy="1477328"/>
          </a:xfrm>
          <a:prstGeom prst="rect">
            <a:avLst/>
          </a:prstGeom>
        </p:spPr>
        <p:txBody>
          <a:bodyPr wrap="square">
            <a:spAutoFit/>
          </a:bodyPr>
          <a:lstStyle/>
          <a:p>
            <a:pPr marL="285750" indent="-285750">
              <a:buClr>
                <a:srgbClr val="92D050"/>
              </a:buClr>
              <a:buFont typeface="Wingdings" pitchFamily="2" charset="2"/>
              <a:buChar char="Ø"/>
            </a:pPr>
            <a:r>
              <a:rPr lang="en-US" u="sng" dirty="0"/>
              <a:t>Field blanks</a:t>
            </a:r>
            <a:r>
              <a:rPr lang="en-US" dirty="0"/>
              <a:t> have less site to site variability and less variability within a site for </a:t>
            </a:r>
            <a:r>
              <a:rPr lang="en-US" dirty="0" smtClean="0"/>
              <a:t>CSN.</a:t>
            </a:r>
          </a:p>
          <a:p>
            <a:pPr marL="285750" indent="-285750">
              <a:buClr>
                <a:srgbClr val="92D050"/>
              </a:buClr>
              <a:buFont typeface="Wingdings" pitchFamily="2" charset="2"/>
              <a:buChar char="Ø"/>
            </a:pPr>
            <a:r>
              <a:rPr lang="en-US" dirty="0" smtClean="0"/>
              <a:t>Same behavior as IMPROVE data, </a:t>
            </a:r>
            <a:r>
              <a:rPr lang="en-US" dirty="0"/>
              <a:t>although the </a:t>
            </a:r>
            <a:r>
              <a:rPr lang="en-US" dirty="0" smtClean="0"/>
              <a:t>backup filter concentration is slightly higher for CSN (urban) than IMPROVE (rural) and the difference </a:t>
            </a:r>
            <a:r>
              <a:rPr lang="en-US" dirty="0"/>
              <a:t>in </a:t>
            </a:r>
            <a:r>
              <a:rPr lang="en-US" dirty="0" smtClean="0"/>
              <a:t>OC concentration for two filters types </a:t>
            </a:r>
            <a:r>
              <a:rPr lang="en-US" dirty="0"/>
              <a:t>is more pronounced.</a:t>
            </a:r>
          </a:p>
        </p:txBody>
      </p:sp>
      <p:sp>
        <p:nvSpPr>
          <p:cNvPr id="2" name="Slide Number Placeholder 1"/>
          <p:cNvSpPr>
            <a:spLocks noGrp="1"/>
          </p:cNvSpPr>
          <p:nvPr>
            <p:ph type="sldNum" sz="quarter" idx="12"/>
          </p:nvPr>
        </p:nvSpPr>
        <p:spPr/>
        <p:txBody>
          <a:bodyPr/>
          <a:lstStyle/>
          <a:p>
            <a:pPr>
              <a:defRPr/>
            </a:pPr>
            <a:fld id="{966E20B6-0D90-4ED4-86CD-2FF15A1C85AB}" type="slidenum">
              <a:rPr lang="en-US" smtClean="0"/>
              <a:pPr>
                <a:defRPr/>
              </a:pPr>
              <a:t>16</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971" y="1227582"/>
            <a:ext cx="7748587" cy="3524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0919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000" dirty="0"/>
              <a:t>2.  Variability:  Monthly Median Back-up and Field Blanks in </a:t>
            </a:r>
            <a:r>
              <a:rPr lang="en-US" sz="4000" dirty="0" smtClean="0"/>
              <a:t>CSN</a:t>
            </a:r>
            <a:endParaRPr lang="en-US" sz="4000"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905000"/>
            <a:ext cx="7740558"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77758" y="5257800"/>
            <a:ext cx="7696200" cy="1477328"/>
          </a:xfrm>
          <a:prstGeom prst="rect">
            <a:avLst/>
          </a:prstGeom>
          <a:noFill/>
        </p:spPr>
        <p:txBody>
          <a:bodyPr wrap="square" rtlCol="0">
            <a:spAutoFit/>
          </a:bodyPr>
          <a:lstStyle/>
          <a:p>
            <a:pPr marL="285750" indent="-285750">
              <a:buClr>
                <a:srgbClr val="92D050"/>
              </a:buClr>
              <a:buFont typeface="Wingdings" pitchFamily="2" charset="2"/>
              <a:buChar char="Ø"/>
            </a:pPr>
            <a:r>
              <a:rPr lang="en-US" u="sng" dirty="0" smtClean="0"/>
              <a:t>Field blanks</a:t>
            </a:r>
            <a:r>
              <a:rPr lang="en-US" dirty="0" smtClean="0"/>
              <a:t> are lower, have less seasonality and less variability within a month than back-up filters for CSN</a:t>
            </a:r>
          </a:p>
          <a:p>
            <a:pPr marL="285750" indent="-285750">
              <a:buClr>
                <a:srgbClr val="92D050"/>
              </a:buClr>
              <a:buFont typeface="Wingdings" pitchFamily="2" charset="2"/>
              <a:buChar char="Ø"/>
            </a:pPr>
            <a:r>
              <a:rPr lang="en-US" dirty="0" smtClean="0"/>
              <a:t>Same behavior as IMPROVE although the backup filter concentration is slightly higher than IMPROVE and the difference in OC values for two filter types is more pronounced.</a:t>
            </a:r>
            <a:endParaRPr lang="en-US" dirty="0"/>
          </a:p>
        </p:txBody>
      </p:sp>
      <p:sp>
        <p:nvSpPr>
          <p:cNvPr id="2" name="Slide Number Placeholder 1"/>
          <p:cNvSpPr>
            <a:spLocks noGrp="1"/>
          </p:cNvSpPr>
          <p:nvPr>
            <p:ph type="sldNum" sz="quarter" idx="12"/>
          </p:nvPr>
        </p:nvSpPr>
        <p:spPr/>
        <p:txBody>
          <a:bodyPr/>
          <a:lstStyle/>
          <a:p>
            <a:pPr>
              <a:defRPr/>
            </a:pPr>
            <a:fld id="{966E20B6-0D90-4ED4-86CD-2FF15A1C85AB}" type="slidenum">
              <a:rPr lang="en-US" smtClean="0"/>
              <a:pPr>
                <a:defRPr/>
              </a:pPr>
              <a:t>17</a:t>
            </a:fld>
            <a:endParaRPr lang="en-US"/>
          </a:p>
        </p:txBody>
      </p:sp>
    </p:spTree>
    <p:extLst>
      <p:ext uri="{BB962C8B-B14F-4D97-AF65-F5344CB8AC3E}">
        <p14:creationId xmlns:p14="http://schemas.microsoft.com/office/powerpoint/2010/main" val="2354510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0" y="274638"/>
            <a:ext cx="9144000" cy="1143000"/>
          </a:xfrm>
        </p:spPr>
        <p:txBody>
          <a:bodyPr>
            <a:normAutofit fontScale="90000"/>
          </a:bodyPr>
          <a:lstStyle/>
          <a:p>
            <a:pPr lvl="1"/>
            <a:r>
              <a:rPr lang="en-US" sz="3600" dirty="0" smtClean="0"/>
              <a:t>3. </a:t>
            </a:r>
            <a:r>
              <a:rPr lang="en-US" sz="4000" dirty="0">
                <a:effectLst>
                  <a:outerShdw blurRad="38100" dist="38100" dir="2700000" algn="tl">
                    <a:srgbClr val="000000">
                      <a:alpha val="43137"/>
                    </a:srgbClr>
                  </a:outerShdw>
                </a:effectLst>
              </a:rPr>
              <a:t>Minimize contribution of the artifact to the reported OC particulate matter </a:t>
            </a:r>
            <a:r>
              <a:rPr lang="en-US" sz="4000" dirty="0" smtClean="0">
                <a:effectLst>
                  <a:outerShdw blurRad="38100" dist="38100" dir="2700000" algn="tl">
                    <a:srgbClr val="000000">
                      <a:alpha val="43137"/>
                    </a:srgbClr>
                  </a:outerShdw>
                </a:effectLst>
              </a:rPr>
              <a:t>mass</a:t>
            </a:r>
            <a:endParaRPr lang="en-US" sz="4000" dirty="0"/>
          </a:p>
        </p:txBody>
      </p:sp>
      <p:sp>
        <p:nvSpPr>
          <p:cNvPr id="8" name="Text Placeholder 7"/>
          <p:cNvSpPr>
            <a:spLocks noGrp="1"/>
          </p:cNvSpPr>
          <p:nvPr>
            <p:ph type="body" idx="1"/>
          </p:nvPr>
        </p:nvSpPr>
        <p:spPr/>
        <p:txBody>
          <a:bodyPr/>
          <a:lstStyle/>
          <a:p>
            <a:r>
              <a:rPr lang="en-US" dirty="0" smtClean="0"/>
              <a:t>IMPROVE – 2009 data</a:t>
            </a:r>
            <a:endParaRPr lang="en-US" dirty="0"/>
          </a:p>
        </p:txBody>
      </p:sp>
      <p:sp>
        <p:nvSpPr>
          <p:cNvPr id="9" name="Text Placeholder 8"/>
          <p:cNvSpPr>
            <a:spLocks noGrp="1"/>
          </p:cNvSpPr>
          <p:nvPr>
            <p:ph type="body" sz="quarter" idx="3"/>
          </p:nvPr>
        </p:nvSpPr>
        <p:spPr/>
        <p:txBody>
          <a:bodyPr/>
          <a:lstStyle/>
          <a:p>
            <a:r>
              <a:rPr lang="en-US" dirty="0" smtClean="0"/>
              <a:t>CSN – 2009 data</a:t>
            </a:r>
            <a:endParaRPr lang="en-US" dirty="0"/>
          </a:p>
        </p:txBody>
      </p:sp>
      <p:sp>
        <p:nvSpPr>
          <p:cNvPr id="11" name="Rectangle 10"/>
          <p:cNvSpPr/>
          <p:nvPr/>
        </p:nvSpPr>
        <p:spPr>
          <a:xfrm>
            <a:off x="609600" y="5562600"/>
            <a:ext cx="8305800" cy="1200329"/>
          </a:xfrm>
          <a:prstGeom prst="rect">
            <a:avLst/>
          </a:prstGeom>
        </p:spPr>
        <p:txBody>
          <a:bodyPr wrap="square">
            <a:spAutoFit/>
          </a:bodyPr>
          <a:lstStyle/>
          <a:p>
            <a:pPr marL="285750" indent="-285750">
              <a:buClr>
                <a:srgbClr val="92D050"/>
              </a:buClr>
              <a:buFont typeface="Wingdings" pitchFamily="2" charset="2"/>
              <a:buChar char="Ø"/>
            </a:pPr>
            <a:r>
              <a:rPr lang="en-US" dirty="0" smtClean="0"/>
              <a:t>OC mass does not go to zero as gravimetric mass goes to zero for both networks suggesting a positive OC artifact. </a:t>
            </a:r>
          </a:p>
          <a:p>
            <a:pPr marL="285750" indent="-285750">
              <a:buClr>
                <a:srgbClr val="92D050"/>
              </a:buClr>
              <a:buFont typeface="Wingdings" pitchFamily="2" charset="2"/>
              <a:buChar char="Ø"/>
            </a:pPr>
            <a:r>
              <a:rPr lang="en-US" dirty="0" smtClean="0"/>
              <a:t>The </a:t>
            </a:r>
            <a:r>
              <a:rPr lang="en-US" dirty="0"/>
              <a:t>green line is the annual median of the field </a:t>
            </a:r>
            <a:r>
              <a:rPr lang="en-US" dirty="0" smtClean="0"/>
              <a:t>blanks.  For IMPROVE the value is 0.17 </a:t>
            </a:r>
            <a:r>
              <a:rPr lang="en-US" dirty="0">
                <a:latin typeface="Symbol" pitchFamily="18" charset="2"/>
              </a:rPr>
              <a:t>m</a:t>
            </a:r>
            <a:r>
              <a:rPr lang="en-US" dirty="0"/>
              <a:t>g/m</a:t>
            </a:r>
            <a:r>
              <a:rPr lang="en-US" baseline="30000" dirty="0"/>
              <a:t>3 </a:t>
            </a:r>
            <a:r>
              <a:rPr lang="en-US" dirty="0" smtClean="0"/>
              <a:t>and for CSN the value is 0.12 </a:t>
            </a:r>
            <a:r>
              <a:rPr lang="en-US" dirty="0" smtClean="0">
                <a:latin typeface="Symbol" pitchFamily="18" charset="2"/>
              </a:rPr>
              <a:t>m</a:t>
            </a:r>
            <a:r>
              <a:rPr lang="en-US" dirty="0" smtClean="0"/>
              <a:t>g/m</a:t>
            </a:r>
            <a:r>
              <a:rPr lang="en-US" baseline="30000" dirty="0" smtClean="0"/>
              <a:t>3</a:t>
            </a:r>
            <a:r>
              <a:rPr lang="en-US" dirty="0" smtClean="0"/>
              <a:t> in 2009. </a:t>
            </a:r>
            <a:endParaRPr lang="en-US" dirty="0"/>
          </a:p>
        </p:txBody>
      </p:sp>
      <p:sp>
        <p:nvSpPr>
          <p:cNvPr id="2" name="Slide Number Placeholder 1"/>
          <p:cNvSpPr>
            <a:spLocks noGrp="1"/>
          </p:cNvSpPr>
          <p:nvPr>
            <p:ph type="sldNum" sz="quarter" idx="12"/>
          </p:nvPr>
        </p:nvSpPr>
        <p:spPr/>
        <p:txBody>
          <a:bodyPr/>
          <a:lstStyle/>
          <a:p>
            <a:pPr>
              <a:defRPr/>
            </a:pPr>
            <a:r>
              <a:rPr lang="en-US" dirty="0" smtClean="0"/>
              <a:t>18</a:t>
            </a:r>
            <a:endParaRPr lang="en-US" dirty="0"/>
          </a:p>
        </p:txBody>
      </p:sp>
      <p:pic>
        <p:nvPicPr>
          <p:cNvPr id="2050"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9599" y="2286000"/>
            <a:ext cx="3350153"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4572000" y="2334768"/>
            <a:ext cx="3617259"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7721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813"/>
            <a:ext cx="9067800" cy="1139825"/>
          </a:xfrm>
        </p:spPr>
        <p:txBody>
          <a:bodyPr/>
          <a:lstStyle/>
          <a:p>
            <a:r>
              <a:rPr lang="en-US" sz="3600" dirty="0" smtClean="0"/>
              <a:t>3. Intercept of regression (</a:t>
            </a:r>
            <a:r>
              <a:rPr lang="en-US" sz="3600" dirty="0"/>
              <a:t>m</a:t>
            </a:r>
            <a:r>
              <a:rPr lang="en-US" sz="3600" dirty="0" smtClean="0"/>
              <a:t>ass v. OC) as an estimate of extent of artifact reduction </a:t>
            </a:r>
            <a:endParaRPr lang="en-US"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13408556"/>
              </p:ext>
            </p:extLst>
          </p:nvPr>
        </p:nvGraphicFramePr>
        <p:xfrm>
          <a:off x="414778" y="1447800"/>
          <a:ext cx="8229600" cy="2926080"/>
        </p:xfrm>
        <a:graphic>
          <a:graphicData uri="http://schemas.openxmlformats.org/drawingml/2006/table">
            <a:tbl>
              <a:tblPr firstRow="1" bandRow="1">
                <a:tableStyleId>{5C22544A-7EE6-4342-B048-85BDC9FD1C3A}</a:tableStyleId>
              </a:tblPr>
              <a:tblGrid>
                <a:gridCol w="3623822"/>
                <a:gridCol w="1524000"/>
                <a:gridCol w="1600200"/>
                <a:gridCol w="1481578"/>
              </a:tblGrid>
              <a:tr h="370840">
                <a:tc>
                  <a:txBody>
                    <a:bodyPr/>
                    <a:lstStyle/>
                    <a:p>
                      <a:r>
                        <a:rPr lang="en-US" sz="2400" dirty="0" smtClean="0"/>
                        <a:t>IMPROVE</a:t>
                      </a:r>
                      <a:endParaRPr lang="en-US" sz="2400" dirty="0"/>
                    </a:p>
                  </a:txBody>
                  <a:tcPr/>
                </a:tc>
                <a:tc>
                  <a:txBody>
                    <a:bodyPr/>
                    <a:lstStyle/>
                    <a:p>
                      <a:pPr algn="ctr"/>
                      <a:r>
                        <a:rPr lang="en-US" sz="2400" dirty="0" smtClean="0"/>
                        <a:t>2009</a:t>
                      </a:r>
                      <a:endParaRPr lang="en-US" sz="2400" dirty="0"/>
                    </a:p>
                  </a:txBody>
                  <a:tcPr/>
                </a:tc>
                <a:tc>
                  <a:txBody>
                    <a:bodyPr/>
                    <a:lstStyle/>
                    <a:p>
                      <a:pPr algn="ctr"/>
                      <a:r>
                        <a:rPr lang="en-US" sz="2400" dirty="0" smtClean="0"/>
                        <a:t>2010</a:t>
                      </a:r>
                      <a:endParaRPr lang="en-US" sz="2400" dirty="0"/>
                    </a:p>
                  </a:txBody>
                  <a:tcPr/>
                </a:tc>
                <a:tc>
                  <a:txBody>
                    <a:bodyPr/>
                    <a:lstStyle/>
                    <a:p>
                      <a:pPr algn="ctr"/>
                      <a:r>
                        <a:rPr lang="en-US" sz="2400" dirty="0" smtClean="0"/>
                        <a:t>2011</a:t>
                      </a:r>
                      <a:endParaRPr lang="en-US" sz="2400" dirty="0"/>
                    </a:p>
                  </a:txBody>
                  <a:tcPr/>
                </a:tc>
              </a:tr>
              <a:tr h="370840">
                <a:tc>
                  <a:txBody>
                    <a:bodyPr/>
                    <a:lstStyle/>
                    <a:p>
                      <a:r>
                        <a:rPr lang="en-US" sz="2400" dirty="0" smtClean="0"/>
                        <a:t>Uncorrected OC</a:t>
                      </a:r>
                    </a:p>
                    <a:p>
                      <a:r>
                        <a:rPr lang="en-US" sz="2400" dirty="0" smtClean="0"/>
                        <a:t>Intercept</a:t>
                      </a:r>
                      <a:r>
                        <a:rPr lang="en-US" sz="2400" baseline="0" dirty="0" smtClean="0"/>
                        <a:t> (</a:t>
                      </a:r>
                      <a:r>
                        <a:rPr lang="en-US" sz="2400" baseline="0" dirty="0" smtClean="0">
                          <a:latin typeface="Symbol" pitchFamily="18" charset="2"/>
                        </a:rPr>
                        <a:t>m</a:t>
                      </a:r>
                      <a:r>
                        <a:rPr lang="en-US" sz="2400" baseline="0" dirty="0" smtClean="0"/>
                        <a:t>g/m</a:t>
                      </a:r>
                      <a:r>
                        <a:rPr lang="en-US" sz="2400" baseline="30000" dirty="0" smtClean="0"/>
                        <a:t>3</a:t>
                      </a:r>
                      <a:r>
                        <a:rPr lang="en-US" sz="2400" baseline="0" dirty="0" smtClean="0"/>
                        <a:t>)</a:t>
                      </a:r>
                      <a:endParaRPr lang="en-US" sz="2400" dirty="0"/>
                    </a:p>
                  </a:txBody>
                  <a:tcPr/>
                </a:tc>
                <a:tc>
                  <a:txBody>
                    <a:bodyPr/>
                    <a:lstStyle/>
                    <a:p>
                      <a:pPr algn="ctr"/>
                      <a:r>
                        <a:rPr lang="en-US" sz="2400" b="0" dirty="0" smtClean="0"/>
                        <a:t>0.17</a:t>
                      </a:r>
                      <a:endParaRPr lang="en-US" sz="2400" b="0" dirty="0"/>
                    </a:p>
                  </a:txBody>
                  <a:tcPr anchor="ctr"/>
                </a:tc>
                <a:tc>
                  <a:txBody>
                    <a:bodyPr/>
                    <a:lstStyle/>
                    <a:p>
                      <a:pPr algn="ctr"/>
                      <a:r>
                        <a:rPr lang="en-US" sz="2400" b="0" dirty="0" smtClean="0"/>
                        <a:t>0.26</a:t>
                      </a:r>
                      <a:endParaRPr lang="en-US" sz="2400" b="0" dirty="0"/>
                    </a:p>
                  </a:txBody>
                  <a:tcPr anchor="ctr"/>
                </a:tc>
                <a:tc>
                  <a:txBody>
                    <a:bodyPr/>
                    <a:lstStyle/>
                    <a:p>
                      <a:pPr algn="ctr"/>
                      <a:r>
                        <a:rPr lang="en-US" sz="2400" b="0" dirty="0" smtClean="0"/>
                        <a:t>0.10</a:t>
                      </a:r>
                      <a:endParaRPr lang="en-US" sz="2400" b="0" dirty="0"/>
                    </a:p>
                  </a:txBody>
                  <a:tcPr anchor="ct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MM back-up corrected intercept </a:t>
                      </a:r>
                      <a:r>
                        <a:rPr lang="en-US" sz="2400" baseline="0" dirty="0" smtClean="0"/>
                        <a:t>(</a:t>
                      </a:r>
                      <a:r>
                        <a:rPr lang="en-US" sz="2400" baseline="0" dirty="0" smtClean="0">
                          <a:latin typeface="Symbol" pitchFamily="18" charset="2"/>
                        </a:rPr>
                        <a:t>m</a:t>
                      </a:r>
                      <a:r>
                        <a:rPr lang="en-US" sz="2400" baseline="0" dirty="0" smtClean="0"/>
                        <a:t>g/m</a:t>
                      </a:r>
                      <a:r>
                        <a:rPr lang="en-US" sz="2400" baseline="30000" dirty="0" smtClean="0"/>
                        <a:t>3</a:t>
                      </a:r>
                      <a:r>
                        <a:rPr lang="en-US" sz="2400" baseline="0" dirty="0" smtClean="0"/>
                        <a:t>)</a:t>
                      </a:r>
                      <a:endParaRPr lang="en-US" sz="2400" dirty="0" smtClean="0"/>
                    </a:p>
                  </a:txBody>
                  <a:tcPr/>
                </a:tc>
                <a:tc>
                  <a:txBody>
                    <a:bodyPr/>
                    <a:lstStyle/>
                    <a:p>
                      <a:pPr algn="ctr"/>
                      <a:r>
                        <a:rPr lang="en-US" sz="2400" b="0" dirty="0" smtClean="0"/>
                        <a:t>-0.03</a:t>
                      </a:r>
                      <a:endParaRPr lang="en-US" sz="2400" b="0" dirty="0"/>
                    </a:p>
                  </a:txBody>
                  <a:tcPr anchor="ctr"/>
                </a:tc>
                <a:tc>
                  <a:txBody>
                    <a:bodyPr/>
                    <a:lstStyle/>
                    <a:p>
                      <a:pPr algn="ctr"/>
                      <a:r>
                        <a:rPr lang="en-US" sz="2400" b="0" dirty="0" smtClean="0"/>
                        <a:t>0.02</a:t>
                      </a:r>
                      <a:endParaRPr lang="en-US" sz="2400" b="0" dirty="0"/>
                    </a:p>
                  </a:txBody>
                  <a:tcPr anchor="ctr"/>
                </a:tc>
                <a:tc>
                  <a:txBody>
                    <a:bodyPr/>
                    <a:lstStyle/>
                    <a:p>
                      <a:pPr algn="ctr"/>
                      <a:r>
                        <a:rPr lang="en-US" sz="2400" b="0" dirty="0" smtClean="0"/>
                        <a:t>-0.09</a:t>
                      </a:r>
                      <a:endParaRPr lang="en-US" sz="2400" b="0" dirty="0"/>
                    </a:p>
                  </a:txBody>
                  <a:tcPr anchor="ct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MM </a:t>
                      </a:r>
                      <a:r>
                        <a:rPr lang="en-US" sz="2400" dirty="0" smtClean="0">
                          <a:solidFill>
                            <a:schemeClr val="accent2"/>
                          </a:solidFill>
                        </a:rPr>
                        <a:t>field</a:t>
                      </a:r>
                      <a:r>
                        <a:rPr lang="en-US" sz="2400" dirty="0" smtClean="0">
                          <a:solidFill>
                            <a:srgbClr val="FFFF00"/>
                          </a:solidFill>
                        </a:rPr>
                        <a:t> </a:t>
                      </a:r>
                      <a:r>
                        <a:rPr lang="en-US" sz="2400" baseline="0" dirty="0" smtClean="0"/>
                        <a:t>blank corrected intercept (</a:t>
                      </a:r>
                      <a:r>
                        <a:rPr lang="en-US" sz="2400" baseline="0" dirty="0" smtClean="0">
                          <a:latin typeface="Symbol" pitchFamily="18" charset="2"/>
                        </a:rPr>
                        <a:t>m</a:t>
                      </a:r>
                      <a:r>
                        <a:rPr lang="en-US" sz="2400" baseline="0" dirty="0" smtClean="0"/>
                        <a:t>g/m</a:t>
                      </a:r>
                      <a:r>
                        <a:rPr lang="en-US" sz="2400" baseline="30000" dirty="0" smtClean="0"/>
                        <a:t>3</a:t>
                      </a:r>
                      <a:r>
                        <a:rPr lang="en-US" sz="2400" baseline="0" dirty="0" smtClean="0"/>
                        <a:t>)</a:t>
                      </a:r>
                      <a:endParaRPr lang="en-US" sz="2400" dirty="0" smtClean="0"/>
                    </a:p>
                  </a:txBody>
                  <a:tcPr/>
                </a:tc>
                <a:tc>
                  <a:txBody>
                    <a:bodyPr/>
                    <a:lstStyle/>
                    <a:p>
                      <a:pPr algn="ctr"/>
                      <a:r>
                        <a:rPr lang="en-US" sz="2400" b="0" dirty="0" smtClean="0"/>
                        <a:t>0.001* </a:t>
                      </a:r>
                    </a:p>
                  </a:txBody>
                  <a:tcPr anchor="ctr"/>
                </a:tc>
                <a:tc>
                  <a:txBody>
                    <a:bodyPr/>
                    <a:lstStyle/>
                    <a:p>
                      <a:pPr algn="ctr"/>
                      <a:r>
                        <a:rPr lang="en-US" sz="2400" b="0" dirty="0" smtClean="0"/>
                        <a:t>0.07</a:t>
                      </a:r>
                      <a:endParaRPr lang="en-US" sz="2400" b="0" dirty="0"/>
                    </a:p>
                  </a:txBody>
                  <a:tcPr anchor="ctr"/>
                </a:tc>
                <a:tc>
                  <a:txBody>
                    <a:bodyPr/>
                    <a:lstStyle/>
                    <a:p>
                      <a:pPr algn="ctr"/>
                      <a:r>
                        <a:rPr lang="en-US" sz="2400" b="0" dirty="0" smtClean="0"/>
                        <a:t>-0.06</a:t>
                      </a:r>
                      <a:endParaRPr lang="en-US" sz="2400" b="0" dirty="0"/>
                    </a:p>
                  </a:txBody>
                  <a:tcPr anchor="ctr"/>
                </a:tc>
              </a:tr>
            </a:tbl>
          </a:graphicData>
        </a:graphic>
      </p:graphicFrame>
      <p:sp>
        <p:nvSpPr>
          <p:cNvPr id="6" name="TextBox 5"/>
          <p:cNvSpPr txBox="1"/>
          <p:nvPr/>
        </p:nvSpPr>
        <p:spPr>
          <a:xfrm>
            <a:off x="381000" y="4419600"/>
            <a:ext cx="8162041" cy="307777"/>
          </a:xfrm>
          <a:prstGeom prst="rect">
            <a:avLst/>
          </a:prstGeom>
          <a:noFill/>
        </p:spPr>
        <p:txBody>
          <a:bodyPr wrap="square" rtlCol="0">
            <a:spAutoFit/>
          </a:bodyPr>
          <a:lstStyle/>
          <a:p>
            <a:r>
              <a:rPr lang="en-US" sz="1400" dirty="0" smtClean="0"/>
              <a:t>*All intercepts are statistically significantly different than zero, except for  MM blank adjusted in 2009  </a:t>
            </a:r>
            <a:endParaRPr lang="en-US" sz="1400" dirty="0"/>
          </a:p>
        </p:txBody>
      </p:sp>
      <p:sp>
        <p:nvSpPr>
          <p:cNvPr id="7" name="TextBox 6"/>
          <p:cNvSpPr txBox="1"/>
          <p:nvPr/>
        </p:nvSpPr>
        <p:spPr>
          <a:xfrm>
            <a:off x="448057" y="4871896"/>
            <a:ext cx="8534400" cy="1938992"/>
          </a:xfrm>
          <a:prstGeom prst="rect">
            <a:avLst/>
          </a:prstGeom>
          <a:noFill/>
        </p:spPr>
        <p:txBody>
          <a:bodyPr wrap="square" rtlCol="0">
            <a:spAutoFit/>
          </a:bodyPr>
          <a:lstStyle/>
          <a:p>
            <a:pPr marL="342900" indent="-342900">
              <a:buClr>
                <a:srgbClr val="92D050"/>
              </a:buClr>
              <a:buFont typeface="Wingdings" pitchFamily="2" charset="2"/>
              <a:buChar char="Ø"/>
            </a:pPr>
            <a:r>
              <a:rPr lang="en-US" sz="2000" dirty="0" smtClean="0"/>
              <a:t>Field blanks and back-ups decrease artifact</a:t>
            </a:r>
          </a:p>
          <a:p>
            <a:pPr marL="342900" indent="-342900">
              <a:buClr>
                <a:srgbClr val="92D050"/>
              </a:buClr>
              <a:buFont typeface="Wingdings" pitchFamily="2" charset="2"/>
              <a:buChar char="Ø"/>
            </a:pPr>
            <a:r>
              <a:rPr lang="en-US" sz="2000" dirty="0" smtClean="0"/>
              <a:t>Negative intercepts in 2009 and 2011 for MM back-up corrected data suggest that the </a:t>
            </a:r>
            <a:r>
              <a:rPr lang="en-US" sz="2000" dirty="0"/>
              <a:t>artifact reduction using </a:t>
            </a:r>
            <a:r>
              <a:rPr lang="en-US" sz="2000" dirty="0" smtClean="0"/>
              <a:t>back-ups is too large</a:t>
            </a:r>
          </a:p>
          <a:p>
            <a:pPr marL="342900" indent="-342900">
              <a:buClr>
                <a:srgbClr val="92D050"/>
              </a:buClr>
              <a:buFont typeface="Wingdings" pitchFamily="2" charset="2"/>
              <a:buChar char="Ø"/>
            </a:pPr>
            <a:r>
              <a:rPr lang="en-US" sz="2000" dirty="0" smtClean="0"/>
              <a:t>Limitation of analysis:  Reported intercepts are extrapolated values that are sensitive to measurement noise. Therefore, this analysis should not be the sole or primary criterion for choosing a correction method.</a:t>
            </a:r>
          </a:p>
        </p:txBody>
      </p:sp>
      <p:sp>
        <p:nvSpPr>
          <p:cNvPr id="3" name="Slide Number Placeholder 2"/>
          <p:cNvSpPr>
            <a:spLocks noGrp="1"/>
          </p:cNvSpPr>
          <p:nvPr>
            <p:ph type="sldNum" sz="quarter" idx="12"/>
          </p:nvPr>
        </p:nvSpPr>
        <p:spPr/>
        <p:txBody>
          <a:bodyPr/>
          <a:lstStyle/>
          <a:p>
            <a:pPr>
              <a:defRPr/>
            </a:pPr>
            <a:fld id="{31CB117C-4FEC-42E5-80F7-1AEF89A66B6D}" type="slidenum">
              <a:rPr lang="en-US" smtClean="0"/>
              <a:pPr>
                <a:defRPr/>
              </a:pPr>
              <a:t>19</a:t>
            </a:fld>
            <a:endParaRPr lang="en-US"/>
          </a:p>
        </p:txBody>
      </p:sp>
    </p:spTree>
    <p:extLst>
      <p:ext uri="{BB962C8B-B14F-4D97-AF65-F5344CB8AC3E}">
        <p14:creationId xmlns:p14="http://schemas.microsoft.com/office/powerpoint/2010/main" val="491139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3. Additional limitations to regression analysis for CSN</a:t>
            </a:r>
            <a:endParaRPr lang="en-US" dirty="0"/>
          </a:p>
        </p:txBody>
      </p:sp>
      <p:sp>
        <p:nvSpPr>
          <p:cNvPr id="6" name="Text Placeholder 5"/>
          <p:cNvSpPr>
            <a:spLocks noGrp="1"/>
          </p:cNvSpPr>
          <p:nvPr>
            <p:ph type="body" sz="half" idx="1"/>
          </p:nvPr>
        </p:nvSpPr>
        <p:spPr>
          <a:xfrm>
            <a:off x="457200" y="1600200"/>
            <a:ext cx="4343400" cy="4525963"/>
          </a:xfrm>
        </p:spPr>
        <p:txBody>
          <a:bodyPr/>
          <a:lstStyle/>
          <a:p>
            <a:r>
              <a:rPr lang="en-US" sz="2400" dirty="0" smtClean="0"/>
              <a:t>CSN </a:t>
            </a:r>
            <a:r>
              <a:rPr lang="en-US" sz="2400" dirty="0"/>
              <a:t>T</a:t>
            </a:r>
            <a:r>
              <a:rPr lang="en-US" sz="2400" dirty="0" smtClean="0"/>
              <a:t>eflon filter sampler has lower face velocity than IMPROVE samplers (and CSN OC samplers)</a:t>
            </a:r>
          </a:p>
          <a:p>
            <a:pPr lvl="1"/>
            <a:r>
              <a:rPr lang="en-US" sz="2400" dirty="0" smtClean="0"/>
              <a:t>Mass well correlated for collocated sampling</a:t>
            </a:r>
          </a:p>
          <a:p>
            <a:pPr lvl="1"/>
            <a:r>
              <a:rPr lang="en-US" sz="2400" dirty="0" smtClean="0"/>
              <a:t>Off-set is consistent with fewer semi-volatiles lost</a:t>
            </a:r>
          </a:p>
          <a:p>
            <a:pPr lvl="1"/>
            <a:r>
              <a:rPr lang="en-US" sz="2400" dirty="0" smtClean="0"/>
              <a:t>Gravimetric mass over estimates mass on OC filters </a:t>
            </a:r>
          </a:p>
          <a:p>
            <a:r>
              <a:rPr lang="en-US" sz="2400" dirty="0" smtClean="0"/>
              <a:t>Limited mass data below 1 </a:t>
            </a:r>
            <a:r>
              <a:rPr lang="en-US" sz="2400" dirty="0" smtClean="0">
                <a:latin typeface="Symbol" pitchFamily="18" charset="2"/>
              </a:rPr>
              <a:t>m</a:t>
            </a:r>
            <a:r>
              <a:rPr lang="en-US" sz="2400" dirty="0" smtClean="0"/>
              <a:t>g/m</a:t>
            </a:r>
            <a:r>
              <a:rPr lang="en-US" sz="2400" baseline="30000" dirty="0" smtClean="0"/>
              <a:t>3</a:t>
            </a:r>
            <a:r>
              <a:rPr lang="en-US" sz="2400" dirty="0" smtClean="0"/>
              <a:t> (slide 18)</a:t>
            </a:r>
            <a:endParaRPr lang="en-US" sz="2400" dirty="0"/>
          </a:p>
        </p:txBody>
      </p:sp>
      <p:sp>
        <p:nvSpPr>
          <p:cNvPr id="7" name="Rectangle 6"/>
          <p:cNvSpPr/>
          <p:nvPr/>
        </p:nvSpPr>
        <p:spPr>
          <a:xfrm>
            <a:off x="4876800" y="5486400"/>
            <a:ext cx="3493264" cy="369332"/>
          </a:xfrm>
          <a:prstGeom prst="rect">
            <a:avLst/>
          </a:prstGeom>
        </p:spPr>
        <p:txBody>
          <a:bodyPr wrap="none">
            <a:spAutoFit/>
          </a:bodyPr>
          <a:lstStyle/>
          <a:p>
            <a:r>
              <a:rPr lang="en-US" dirty="0"/>
              <a:t>Birmingham, Seattle and Fresno</a:t>
            </a:r>
          </a:p>
        </p:txBody>
      </p:sp>
      <p:pic>
        <p:nvPicPr>
          <p:cNvPr id="1027" name="Picture 3"/>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724400" y="1830909"/>
            <a:ext cx="3962400" cy="365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EA6F72F7-59E3-42B9-AA72-CC99AD6F28FE}" type="slidenum">
              <a:rPr lang="en-US" smtClean="0"/>
              <a:pPr>
                <a:defRPr/>
              </a:pPr>
              <a:t>20</a:t>
            </a:fld>
            <a:endParaRPr lang="en-US"/>
          </a:p>
        </p:txBody>
      </p:sp>
    </p:spTree>
    <p:extLst>
      <p:ext uri="{BB962C8B-B14F-4D97-AF65-F5344CB8AC3E}">
        <p14:creationId xmlns:p14="http://schemas.microsoft.com/office/powerpoint/2010/main" val="2211868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48" y="152400"/>
            <a:ext cx="9067800" cy="1139825"/>
          </a:xfrm>
        </p:spPr>
        <p:txBody>
          <a:bodyPr/>
          <a:lstStyle/>
          <a:p>
            <a:r>
              <a:rPr lang="en-US" sz="3600" dirty="0"/>
              <a:t>3. Intercept of regression (mass v. OC) </a:t>
            </a:r>
            <a:r>
              <a:rPr lang="en-US" sz="3600" dirty="0" smtClean="0"/>
              <a:t>as </a:t>
            </a:r>
            <a:r>
              <a:rPr lang="en-US" sz="3600" dirty="0"/>
              <a:t>an estimate of extent of artifact reduction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54611663"/>
              </p:ext>
            </p:extLst>
          </p:nvPr>
        </p:nvGraphicFramePr>
        <p:xfrm>
          <a:off x="457200" y="1371600"/>
          <a:ext cx="8229600" cy="2926080"/>
        </p:xfrm>
        <a:graphic>
          <a:graphicData uri="http://schemas.openxmlformats.org/drawingml/2006/table">
            <a:tbl>
              <a:tblPr firstRow="1" bandRow="1">
                <a:tableStyleId>{5C22544A-7EE6-4342-B048-85BDC9FD1C3A}</a:tableStyleId>
              </a:tblPr>
              <a:tblGrid>
                <a:gridCol w="3581400"/>
                <a:gridCol w="1524000"/>
                <a:gridCol w="1600200"/>
                <a:gridCol w="1524000"/>
              </a:tblGrid>
              <a:tr h="370840">
                <a:tc>
                  <a:txBody>
                    <a:bodyPr/>
                    <a:lstStyle/>
                    <a:p>
                      <a:r>
                        <a:rPr lang="en-US" sz="2400" dirty="0" smtClean="0"/>
                        <a:t>CSN</a:t>
                      </a:r>
                      <a:endParaRPr lang="en-US" sz="2400" dirty="0"/>
                    </a:p>
                  </a:txBody>
                  <a:tcPr/>
                </a:tc>
                <a:tc>
                  <a:txBody>
                    <a:bodyPr/>
                    <a:lstStyle/>
                    <a:p>
                      <a:pPr algn="ctr"/>
                      <a:r>
                        <a:rPr lang="en-US" sz="2400" dirty="0" smtClean="0"/>
                        <a:t>2008</a:t>
                      </a:r>
                      <a:endParaRPr lang="en-US" sz="2400" dirty="0"/>
                    </a:p>
                  </a:txBody>
                  <a:tcPr/>
                </a:tc>
                <a:tc>
                  <a:txBody>
                    <a:bodyPr/>
                    <a:lstStyle/>
                    <a:p>
                      <a:pPr algn="ctr"/>
                      <a:r>
                        <a:rPr lang="en-US" sz="2400" dirty="0" smtClean="0"/>
                        <a:t>2009</a:t>
                      </a:r>
                      <a:endParaRPr lang="en-US" sz="2400" dirty="0"/>
                    </a:p>
                  </a:txBody>
                  <a:tcPr/>
                </a:tc>
                <a:tc>
                  <a:txBody>
                    <a:bodyPr/>
                    <a:lstStyle/>
                    <a:p>
                      <a:pPr algn="ctr"/>
                      <a:r>
                        <a:rPr lang="en-US" sz="2400" dirty="0" smtClean="0"/>
                        <a:t>2010</a:t>
                      </a:r>
                      <a:endParaRPr lang="en-US" sz="2400" dirty="0"/>
                    </a:p>
                  </a:txBody>
                  <a:tcPr/>
                </a:tc>
              </a:tr>
              <a:tr h="370840">
                <a:tc>
                  <a:txBody>
                    <a:bodyPr/>
                    <a:lstStyle/>
                    <a:p>
                      <a:r>
                        <a:rPr lang="en-US" sz="2400" dirty="0" smtClean="0"/>
                        <a:t>Uncorrected OC</a:t>
                      </a:r>
                    </a:p>
                    <a:p>
                      <a:r>
                        <a:rPr lang="en-US" sz="2400" dirty="0" smtClean="0"/>
                        <a:t>Intercept</a:t>
                      </a:r>
                      <a:r>
                        <a:rPr lang="en-US" sz="2400" baseline="0" dirty="0" smtClean="0"/>
                        <a:t> (</a:t>
                      </a:r>
                      <a:r>
                        <a:rPr lang="en-US" sz="2400" baseline="0" dirty="0" smtClean="0">
                          <a:latin typeface="Symbol" pitchFamily="18" charset="2"/>
                        </a:rPr>
                        <a:t>m</a:t>
                      </a:r>
                      <a:r>
                        <a:rPr lang="en-US" sz="2400" baseline="0" dirty="0" smtClean="0"/>
                        <a:t>g/m</a:t>
                      </a:r>
                      <a:r>
                        <a:rPr lang="en-US" sz="2400" baseline="30000" dirty="0" smtClean="0"/>
                        <a:t>3</a:t>
                      </a:r>
                      <a:r>
                        <a:rPr lang="en-US" sz="2400" baseline="0" dirty="0" smtClean="0"/>
                        <a:t>)</a:t>
                      </a:r>
                      <a:endParaRPr lang="en-US" sz="2400" dirty="0"/>
                    </a:p>
                  </a:txBody>
                  <a:tcPr/>
                </a:tc>
                <a:tc>
                  <a:txBody>
                    <a:bodyPr/>
                    <a:lstStyle/>
                    <a:p>
                      <a:pPr algn="ctr"/>
                      <a:r>
                        <a:rPr lang="en-US" sz="2400" dirty="0" smtClean="0"/>
                        <a:t>0.61</a:t>
                      </a:r>
                      <a:endParaRPr lang="en-US" sz="2400" dirty="0"/>
                    </a:p>
                  </a:txBody>
                  <a:tcPr anchor="ctr"/>
                </a:tc>
                <a:tc>
                  <a:txBody>
                    <a:bodyPr/>
                    <a:lstStyle/>
                    <a:p>
                      <a:pPr algn="ctr"/>
                      <a:r>
                        <a:rPr lang="en-US" sz="2400" dirty="0" smtClean="0"/>
                        <a:t>0.60</a:t>
                      </a:r>
                      <a:endParaRPr lang="en-US" sz="2400" dirty="0"/>
                    </a:p>
                  </a:txBody>
                  <a:tcPr anchor="ctr"/>
                </a:tc>
                <a:tc>
                  <a:txBody>
                    <a:bodyPr/>
                    <a:lstStyle/>
                    <a:p>
                      <a:pPr algn="ctr"/>
                      <a:r>
                        <a:rPr lang="en-US" sz="2400" dirty="0" smtClean="0"/>
                        <a:t>0.44</a:t>
                      </a:r>
                      <a:endParaRPr lang="en-US" sz="2400" dirty="0"/>
                    </a:p>
                  </a:txBody>
                  <a:tcPr anchor="ct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MM back-up corrected intercept </a:t>
                      </a:r>
                      <a:r>
                        <a:rPr lang="en-US" sz="2400" baseline="0" dirty="0" smtClean="0"/>
                        <a:t>(</a:t>
                      </a:r>
                      <a:r>
                        <a:rPr lang="en-US" sz="2400" baseline="0" dirty="0" smtClean="0">
                          <a:latin typeface="Symbol" pitchFamily="18" charset="2"/>
                        </a:rPr>
                        <a:t>m</a:t>
                      </a:r>
                      <a:r>
                        <a:rPr lang="en-US" sz="2400" baseline="0" dirty="0" smtClean="0"/>
                        <a:t>g/m</a:t>
                      </a:r>
                      <a:r>
                        <a:rPr lang="en-US" sz="2400" baseline="30000" dirty="0" smtClean="0"/>
                        <a:t>3</a:t>
                      </a:r>
                      <a:r>
                        <a:rPr lang="en-US" sz="2400" baseline="0" dirty="0" smtClean="0"/>
                        <a:t>)</a:t>
                      </a:r>
                      <a:endParaRPr lang="en-US" sz="2400" dirty="0" smtClean="0"/>
                    </a:p>
                  </a:txBody>
                  <a:tcPr/>
                </a:tc>
                <a:tc>
                  <a:txBody>
                    <a:bodyPr/>
                    <a:lstStyle/>
                    <a:p>
                      <a:pPr algn="ctr"/>
                      <a:r>
                        <a:rPr lang="en-US" sz="2400" b="0" dirty="0" smtClean="0"/>
                        <a:t>0.25</a:t>
                      </a:r>
                      <a:endParaRPr lang="en-US" sz="2400" b="0" dirty="0"/>
                    </a:p>
                  </a:txBody>
                  <a:tcPr anchor="ctr"/>
                </a:tc>
                <a:tc>
                  <a:txBody>
                    <a:bodyPr/>
                    <a:lstStyle/>
                    <a:p>
                      <a:pPr algn="ctr"/>
                      <a:r>
                        <a:rPr lang="en-US" sz="2400" dirty="0" smtClean="0"/>
                        <a:t>0.27</a:t>
                      </a:r>
                      <a:endParaRPr lang="en-US" sz="2400" dirty="0"/>
                    </a:p>
                  </a:txBody>
                  <a:tcPr anchor="ctr"/>
                </a:tc>
                <a:tc>
                  <a:txBody>
                    <a:bodyPr/>
                    <a:lstStyle/>
                    <a:p>
                      <a:pPr algn="ctr"/>
                      <a:r>
                        <a:rPr lang="en-US" sz="2400" b="0" dirty="0" smtClean="0"/>
                        <a:t>0.13</a:t>
                      </a:r>
                      <a:endParaRPr lang="en-US" sz="2400" b="0" dirty="0"/>
                    </a:p>
                  </a:txBody>
                  <a:tcPr anchor="ct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MM </a:t>
                      </a:r>
                      <a:r>
                        <a:rPr lang="en-US" sz="2400" dirty="0" smtClean="0">
                          <a:solidFill>
                            <a:schemeClr val="accent2"/>
                          </a:solidFill>
                        </a:rPr>
                        <a:t>field</a:t>
                      </a:r>
                      <a:r>
                        <a:rPr lang="en-US" sz="2400" dirty="0" smtClean="0">
                          <a:solidFill>
                            <a:srgbClr val="FFFF00"/>
                          </a:solidFill>
                        </a:rPr>
                        <a:t> </a:t>
                      </a:r>
                      <a:r>
                        <a:rPr lang="en-US" sz="2400" baseline="0" dirty="0" smtClean="0"/>
                        <a:t>blank corrected intercept (</a:t>
                      </a:r>
                      <a:r>
                        <a:rPr lang="en-US" sz="2400" baseline="0" dirty="0" smtClean="0">
                          <a:latin typeface="Symbol" pitchFamily="18" charset="2"/>
                        </a:rPr>
                        <a:t>m</a:t>
                      </a:r>
                      <a:r>
                        <a:rPr lang="en-US" sz="2400" baseline="0" dirty="0" smtClean="0"/>
                        <a:t>g/m</a:t>
                      </a:r>
                      <a:r>
                        <a:rPr lang="en-US" sz="2400" baseline="30000" dirty="0" smtClean="0"/>
                        <a:t>3</a:t>
                      </a:r>
                      <a:r>
                        <a:rPr lang="en-US" sz="2400" baseline="0" dirty="0" smtClean="0"/>
                        <a:t>)</a:t>
                      </a:r>
                      <a:endParaRPr lang="en-US" sz="2400" dirty="0" smtClean="0"/>
                    </a:p>
                  </a:txBody>
                  <a:tcPr/>
                </a:tc>
                <a:tc>
                  <a:txBody>
                    <a:bodyPr/>
                    <a:lstStyle/>
                    <a:p>
                      <a:pPr algn="ctr"/>
                      <a:r>
                        <a:rPr lang="en-US" sz="2400" dirty="0" smtClean="0"/>
                        <a:t>0.48</a:t>
                      </a:r>
                    </a:p>
                  </a:txBody>
                  <a:tcPr anchor="ctr"/>
                </a:tc>
                <a:tc>
                  <a:txBody>
                    <a:bodyPr/>
                    <a:lstStyle/>
                    <a:p>
                      <a:pPr algn="ctr"/>
                      <a:r>
                        <a:rPr lang="en-US" sz="2400" dirty="0" smtClean="0"/>
                        <a:t>0.47</a:t>
                      </a:r>
                      <a:endParaRPr lang="en-US" sz="2400" dirty="0"/>
                    </a:p>
                  </a:txBody>
                  <a:tcPr anchor="ctr"/>
                </a:tc>
                <a:tc>
                  <a:txBody>
                    <a:bodyPr/>
                    <a:lstStyle/>
                    <a:p>
                      <a:pPr algn="ctr"/>
                      <a:r>
                        <a:rPr lang="en-US" sz="2400" b="0" dirty="0" smtClean="0"/>
                        <a:t>0.33</a:t>
                      </a:r>
                      <a:endParaRPr lang="en-US" sz="2400" b="0" dirty="0"/>
                    </a:p>
                  </a:txBody>
                  <a:tcPr anchor="ctr"/>
                </a:tc>
              </a:tr>
            </a:tbl>
          </a:graphicData>
        </a:graphic>
      </p:graphicFrame>
      <p:sp>
        <p:nvSpPr>
          <p:cNvPr id="6" name="TextBox 5"/>
          <p:cNvSpPr txBox="1"/>
          <p:nvPr/>
        </p:nvSpPr>
        <p:spPr>
          <a:xfrm>
            <a:off x="457200" y="4343400"/>
            <a:ext cx="6934200" cy="369332"/>
          </a:xfrm>
          <a:prstGeom prst="rect">
            <a:avLst/>
          </a:prstGeom>
          <a:noFill/>
        </p:spPr>
        <p:txBody>
          <a:bodyPr wrap="square" rtlCol="0">
            <a:spAutoFit/>
          </a:bodyPr>
          <a:lstStyle/>
          <a:p>
            <a:r>
              <a:rPr lang="en-US" dirty="0" smtClean="0"/>
              <a:t>All intercepts are statistically significantly different than zero  </a:t>
            </a:r>
            <a:endParaRPr lang="en-US" dirty="0"/>
          </a:p>
        </p:txBody>
      </p:sp>
      <p:sp>
        <p:nvSpPr>
          <p:cNvPr id="7" name="TextBox 6"/>
          <p:cNvSpPr txBox="1"/>
          <p:nvPr/>
        </p:nvSpPr>
        <p:spPr>
          <a:xfrm>
            <a:off x="326795" y="4648200"/>
            <a:ext cx="8458201" cy="2246769"/>
          </a:xfrm>
          <a:prstGeom prst="rect">
            <a:avLst/>
          </a:prstGeom>
          <a:noFill/>
        </p:spPr>
        <p:txBody>
          <a:bodyPr wrap="square" rtlCol="0">
            <a:spAutoFit/>
          </a:bodyPr>
          <a:lstStyle/>
          <a:p>
            <a:pPr marL="342900" indent="-342900">
              <a:buClr>
                <a:srgbClr val="92D050"/>
              </a:buClr>
              <a:buFont typeface="Wingdings" pitchFamily="2" charset="2"/>
              <a:buChar char="Ø"/>
            </a:pPr>
            <a:r>
              <a:rPr lang="en-US" sz="2000" dirty="0" smtClean="0"/>
              <a:t>Field blanks and back-ups decrease the artifact</a:t>
            </a:r>
          </a:p>
          <a:p>
            <a:pPr marL="342900" indent="-342900">
              <a:buClr>
                <a:srgbClr val="92D050"/>
              </a:buClr>
              <a:buFont typeface="Wingdings" pitchFamily="2" charset="2"/>
              <a:buChar char="Ø"/>
            </a:pPr>
            <a:r>
              <a:rPr lang="en-US" sz="2000" dirty="0" smtClean="0"/>
              <a:t>Limitation of analysis:</a:t>
            </a:r>
          </a:p>
          <a:p>
            <a:pPr marL="800100" lvl="1" indent="-342900">
              <a:buClr>
                <a:srgbClr val="92D050"/>
              </a:buClr>
              <a:buFont typeface="Wingdings" pitchFamily="2" charset="2"/>
              <a:buChar char="Ø"/>
            </a:pPr>
            <a:r>
              <a:rPr lang="en-US" sz="2000" dirty="0" smtClean="0"/>
              <a:t>Gravimetric mass on Teflon does not represent mass on OC filters</a:t>
            </a:r>
          </a:p>
          <a:p>
            <a:pPr marL="800100" lvl="1" indent="-342900">
              <a:buClr>
                <a:srgbClr val="92D050"/>
              </a:buClr>
              <a:buFont typeface="Wingdings" pitchFamily="2" charset="2"/>
              <a:buChar char="Ø"/>
            </a:pPr>
            <a:r>
              <a:rPr lang="en-US" sz="2000" dirty="0" smtClean="0"/>
              <a:t>Necessity of large extrapolation to zero mass (y-intercept) due to little data below 1 </a:t>
            </a:r>
            <a:r>
              <a:rPr lang="en-US" sz="2000" dirty="0" smtClean="0">
                <a:latin typeface="Symbol" pitchFamily="18" charset="2"/>
              </a:rPr>
              <a:t>m</a:t>
            </a:r>
            <a:r>
              <a:rPr lang="en-US" sz="2000" dirty="0" smtClean="0"/>
              <a:t>g/cm</a:t>
            </a:r>
            <a:r>
              <a:rPr lang="en-US" sz="2000" baseline="30000" dirty="0" smtClean="0"/>
              <a:t>3</a:t>
            </a:r>
            <a:endParaRPr lang="en-US" sz="2000" dirty="0" smtClean="0"/>
          </a:p>
          <a:p>
            <a:pPr marL="342900" indent="-342900">
              <a:buClr>
                <a:srgbClr val="92D050"/>
              </a:buClr>
              <a:buFont typeface="Wingdings" pitchFamily="2" charset="2"/>
              <a:buChar char="Ø"/>
            </a:pPr>
            <a:r>
              <a:rPr lang="en-US" sz="2000" dirty="0" smtClean="0"/>
              <a:t>Due to limitations, the comparison of intercepts should </a:t>
            </a:r>
            <a:r>
              <a:rPr lang="en-US" sz="2000" dirty="0"/>
              <a:t>not be the sole or primary criterion for choosing an artifact </a:t>
            </a:r>
            <a:r>
              <a:rPr lang="en-US" sz="2000" dirty="0" smtClean="0"/>
              <a:t>correction</a:t>
            </a:r>
            <a:r>
              <a:rPr lang="en-US" sz="2000" dirty="0"/>
              <a:t> </a:t>
            </a:r>
            <a:r>
              <a:rPr lang="en-US" sz="2000" dirty="0" smtClean="0"/>
              <a:t>for CSN.</a:t>
            </a:r>
            <a:endParaRPr lang="en-US" sz="2000" dirty="0"/>
          </a:p>
        </p:txBody>
      </p:sp>
      <p:sp>
        <p:nvSpPr>
          <p:cNvPr id="3" name="Slide Number Placeholder 2"/>
          <p:cNvSpPr>
            <a:spLocks noGrp="1"/>
          </p:cNvSpPr>
          <p:nvPr>
            <p:ph type="sldNum" sz="quarter" idx="12"/>
          </p:nvPr>
        </p:nvSpPr>
        <p:spPr/>
        <p:txBody>
          <a:bodyPr/>
          <a:lstStyle/>
          <a:p>
            <a:pPr>
              <a:defRPr/>
            </a:pPr>
            <a:fld id="{31CB117C-4FEC-42E5-80F7-1AEF89A66B6D}" type="slidenum">
              <a:rPr lang="en-US" smtClean="0"/>
              <a:pPr>
                <a:defRPr/>
              </a:pPr>
              <a:t>21</a:t>
            </a:fld>
            <a:endParaRPr lang="en-US"/>
          </a:p>
        </p:txBody>
      </p:sp>
    </p:spTree>
    <p:extLst>
      <p:ext uri="{BB962C8B-B14F-4D97-AF65-F5344CB8AC3E}">
        <p14:creationId xmlns:p14="http://schemas.microsoft.com/office/powerpoint/2010/main" val="959145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will the reported data change?</a:t>
            </a:r>
            <a:endParaRPr lang="en-US" dirty="0"/>
          </a:p>
        </p:txBody>
      </p:sp>
      <p:sp>
        <p:nvSpPr>
          <p:cNvPr id="6" name="Text Placeholder 5"/>
          <p:cNvSpPr>
            <a:spLocks noGrp="1"/>
          </p:cNvSpPr>
          <p:nvPr>
            <p:ph type="body" idx="1"/>
          </p:nvPr>
        </p:nvSpPr>
        <p:spPr>
          <a:xfrm>
            <a:off x="381000" y="1219200"/>
            <a:ext cx="4267200" cy="1589088"/>
          </a:xfrm>
        </p:spPr>
        <p:txBody>
          <a:bodyPr/>
          <a:lstStyle/>
          <a:p>
            <a:r>
              <a:rPr lang="en-US" dirty="0" smtClean="0"/>
              <a:t>IMPROVE – difference between MM field </a:t>
            </a:r>
            <a:r>
              <a:rPr lang="en-US" dirty="0"/>
              <a:t>blank </a:t>
            </a:r>
            <a:r>
              <a:rPr lang="en-US" dirty="0" smtClean="0"/>
              <a:t>and MM backup </a:t>
            </a:r>
            <a:r>
              <a:rPr lang="en-US" dirty="0"/>
              <a:t>corrected OC </a:t>
            </a:r>
          </a:p>
        </p:txBody>
      </p:sp>
      <p:sp>
        <p:nvSpPr>
          <p:cNvPr id="8" name="Text Placeholder 7"/>
          <p:cNvSpPr>
            <a:spLocks noGrp="1"/>
          </p:cNvSpPr>
          <p:nvPr>
            <p:ph type="body" sz="quarter" idx="3"/>
          </p:nvPr>
        </p:nvSpPr>
        <p:spPr>
          <a:xfrm>
            <a:off x="4645025" y="1535113"/>
            <a:ext cx="4041775" cy="1208088"/>
          </a:xfrm>
        </p:spPr>
        <p:txBody>
          <a:bodyPr/>
          <a:lstStyle/>
          <a:p>
            <a:r>
              <a:rPr lang="en-US" dirty="0" smtClean="0"/>
              <a:t>CSN </a:t>
            </a:r>
            <a:r>
              <a:rPr lang="en-US" dirty="0"/>
              <a:t>– difference between MM </a:t>
            </a:r>
            <a:r>
              <a:rPr lang="en-US" dirty="0" smtClean="0"/>
              <a:t>field blank </a:t>
            </a:r>
            <a:r>
              <a:rPr lang="en-US" dirty="0"/>
              <a:t>corrected OC and </a:t>
            </a:r>
            <a:r>
              <a:rPr lang="en-US" dirty="0" smtClean="0"/>
              <a:t>uncorrected OC</a:t>
            </a:r>
            <a:endParaRPr lang="en-US" dirty="0"/>
          </a:p>
        </p:txBody>
      </p:sp>
      <p:sp>
        <p:nvSpPr>
          <p:cNvPr id="3" name="TextBox 2"/>
          <p:cNvSpPr txBox="1"/>
          <p:nvPr/>
        </p:nvSpPr>
        <p:spPr>
          <a:xfrm>
            <a:off x="4800600" y="5660630"/>
            <a:ext cx="3810000" cy="1200329"/>
          </a:xfrm>
          <a:prstGeom prst="rect">
            <a:avLst/>
          </a:prstGeom>
          <a:noFill/>
        </p:spPr>
        <p:txBody>
          <a:bodyPr wrap="square" rtlCol="0">
            <a:spAutoFit/>
          </a:bodyPr>
          <a:lstStyle/>
          <a:p>
            <a:r>
              <a:rPr lang="en-US" dirty="0"/>
              <a:t>OC data will be </a:t>
            </a:r>
            <a:r>
              <a:rPr lang="en-US" dirty="0" smtClean="0"/>
              <a:t>lower </a:t>
            </a:r>
            <a:r>
              <a:rPr lang="en-US" dirty="0"/>
              <a:t>by &gt;10% for</a:t>
            </a:r>
          </a:p>
          <a:p>
            <a:pPr lvl="1"/>
            <a:r>
              <a:rPr lang="en-US" dirty="0" smtClean="0"/>
              <a:t>~20% </a:t>
            </a:r>
            <a:r>
              <a:rPr lang="en-US" dirty="0"/>
              <a:t>of data </a:t>
            </a:r>
            <a:r>
              <a:rPr lang="en-US" dirty="0" smtClean="0"/>
              <a:t>2008</a:t>
            </a:r>
            <a:endParaRPr lang="en-US" dirty="0"/>
          </a:p>
          <a:p>
            <a:pPr lvl="1"/>
            <a:r>
              <a:rPr lang="en-US" dirty="0" smtClean="0"/>
              <a:t>~30% </a:t>
            </a:r>
            <a:r>
              <a:rPr lang="en-US" dirty="0"/>
              <a:t>of data </a:t>
            </a:r>
            <a:r>
              <a:rPr lang="en-US" dirty="0" smtClean="0"/>
              <a:t>2009</a:t>
            </a:r>
            <a:endParaRPr lang="en-US" dirty="0"/>
          </a:p>
          <a:p>
            <a:pPr lvl="1"/>
            <a:r>
              <a:rPr lang="en-US" dirty="0" smtClean="0"/>
              <a:t>~20% </a:t>
            </a:r>
            <a:r>
              <a:rPr lang="en-US" dirty="0"/>
              <a:t>of data </a:t>
            </a:r>
            <a:r>
              <a:rPr lang="en-US" dirty="0" smtClean="0"/>
              <a:t>2010</a:t>
            </a:r>
            <a:endParaRPr lang="en-US" dirty="0"/>
          </a:p>
        </p:txBody>
      </p:sp>
      <p:pic>
        <p:nvPicPr>
          <p:cNvPr id="5"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59343" y="2775752"/>
            <a:ext cx="4035902" cy="2749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457200" y="5562600"/>
            <a:ext cx="3962400" cy="1200329"/>
          </a:xfrm>
          <a:prstGeom prst="rect">
            <a:avLst/>
          </a:prstGeom>
        </p:spPr>
        <p:txBody>
          <a:bodyPr wrap="square">
            <a:spAutoFit/>
          </a:bodyPr>
          <a:lstStyle/>
          <a:p>
            <a:r>
              <a:rPr lang="en-US" dirty="0"/>
              <a:t>OC data will be higher by </a:t>
            </a:r>
            <a:r>
              <a:rPr lang="en-US" dirty="0" smtClean="0"/>
              <a:t>&gt;10</a:t>
            </a:r>
            <a:r>
              <a:rPr lang="en-US" dirty="0"/>
              <a:t>% </a:t>
            </a:r>
            <a:r>
              <a:rPr lang="en-US" dirty="0" smtClean="0"/>
              <a:t>for</a:t>
            </a:r>
            <a:endParaRPr lang="en-US" dirty="0"/>
          </a:p>
          <a:p>
            <a:pPr lvl="1"/>
            <a:r>
              <a:rPr lang="en-US" dirty="0"/>
              <a:t>~35% of data 2009</a:t>
            </a:r>
          </a:p>
          <a:p>
            <a:pPr lvl="1"/>
            <a:r>
              <a:rPr lang="en-US" dirty="0"/>
              <a:t>~50% of data 2010</a:t>
            </a:r>
          </a:p>
          <a:p>
            <a:pPr lvl="1"/>
            <a:r>
              <a:rPr lang="en-US" dirty="0"/>
              <a:t>~50% of data 2011</a:t>
            </a:r>
          </a:p>
        </p:txBody>
      </p:sp>
      <p:pic>
        <p:nvPicPr>
          <p:cNvPr id="1026" name="Picture 2"/>
          <p:cNvPicPr>
            <a:picLocks noGrp="1" noChangeAspect="1" noChangeArrowheads="1"/>
          </p:cNvPicPr>
          <p:nvPr>
            <p:ph sz="quarter" idx="4"/>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2743200"/>
            <a:ext cx="37338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a:defRPr/>
            </a:pPr>
            <a:fld id="{66174F87-5A36-4DAB-AA56-6D04CB643CE8}" type="slidenum">
              <a:rPr lang="en-US" smtClean="0"/>
              <a:pPr>
                <a:defRPr/>
              </a:pPr>
              <a:t>22</a:t>
            </a:fld>
            <a:endParaRPr lang="en-US"/>
          </a:p>
        </p:txBody>
      </p:sp>
    </p:spTree>
    <p:extLst>
      <p:ext uri="{BB962C8B-B14F-4D97-AF65-F5344CB8AC3E}">
        <p14:creationId xmlns:p14="http://schemas.microsoft.com/office/powerpoint/2010/main" val="620920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000" u="sng" dirty="0" smtClean="0"/>
              <a:t>Summary of Results Relevant to Evaluation Criteria (slide 7) </a:t>
            </a:r>
            <a:endParaRPr lang="en-US" sz="4000" u="sng" dirty="0"/>
          </a:p>
        </p:txBody>
      </p:sp>
      <p:sp>
        <p:nvSpPr>
          <p:cNvPr id="8" name="Content Placeholder 7"/>
          <p:cNvSpPr>
            <a:spLocks noGrp="1"/>
          </p:cNvSpPr>
          <p:nvPr>
            <p:ph idx="1"/>
          </p:nvPr>
        </p:nvSpPr>
        <p:spPr/>
        <p:txBody>
          <a:bodyPr/>
          <a:lstStyle/>
          <a:p>
            <a:pPr marL="514350" indent="-514350">
              <a:buClr>
                <a:schemeClr val="tx1"/>
              </a:buClr>
              <a:buFont typeface="+mj-lt"/>
              <a:buAutoNum type="arabicPeriod"/>
            </a:pPr>
            <a:r>
              <a:rPr lang="en-US" dirty="0" smtClean="0"/>
              <a:t>Field Blanks only collect positive artifact (back-ups may also collect negative artifact), field blanks are a better estimate of the positive artifact on the filter</a:t>
            </a:r>
            <a:endParaRPr lang="en-US" strike="dblStrike" dirty="0" smtClean="0"/>
          </a:p>
          <a:p>
            <a:pPr marL="514350" indent="-514350">
              <a:buClr>
                <a:schemeClr val="tx1"/>
              </a:buClr>
              <a:buFont typeface="+mj-lt"/>
              <a:buAutoNum type="arabicPeriod"/>
            </a:pPr>
            <a:r>
              <a:rPr lang="en-US" dirty="0" smtClean="0"/>
              <a:t>Field</a:t>
            </a:r>
            <a:r>
              <a:rPr lang="en-US" dirty="0" smtClean="0">
                <a:solidFill>
                  <a:srgbClr val="FFFF00"/>
                </a:solidFill>
              </a:rPr>
              <a:t> </a:t>
            </a:r>
            <a:r>
              <a:rPr lang="en-US" dirty="0" smtClean="0"/>
              <a:t>Blanks </a:t>
            </a:r>
            <a:r>
              <a:rPr lang="en-US" dirty="0"/>
              <a:t>are less variable over time and space than </a:t>
            </a:r>
            <a:r>
              <a:rPr lang="en-US" dirty="0" smtClean="0"/>
              <a:t>back-ups for both networks and therefore better preserve (or have less impact on) the measured OC variability than back-up filters</a:t>
            </a:r>
          </a:p>
        </p:txBody>
      </p:sp>
      <p:sp>
        <p:nvSpPr>
          <p:cNvPr id="2" name="Slide Number Placeholder 1"/>
          <p:cNvSpPr>
            <a:spLocks noGrp="1"/>
          </p:cNvSpPr>
          <p:nvPr>
            <p:ph type="sldNum" sz="quarter" idx="12"/>
          </p:nvPr>
        </p:nvSpPr>
        <p:spPr/>
        <p:txBody>
          <a:bodyPr/>
          <a:lstStyle/>
          <a:p>
            <a:pPr>
              <a:defRPr/>
            </a:pPr>
            <a:fld id="{31CB117C-4FEC-42E5-80F7-1AEF89A66B6D}" type="slidenum">
              <a:rPr lang="en-US" smtClean="0"/>
              <a:pPr>
                <a:defRPr/>
              </a:pPr>
              <a:t>23</a:t>
            </a:fld>
            <a:endParaRPr lang="en-US"/>
          </a:p>
        </p:txBody>
      </p:sp>
    </p:spTree>
    <p:extLst>
      <p:ext uri="{BB962C8B-B14F-4D97-AF65-F5344CB8AC3E}">
        <p14:creationId xmlns:p14="http://schemas.microsoft.com/office/powerpoint/2010/main" val="1134889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000" u="sng" dirty="0" smtClean="0"/>
              <a:t>Summary of Results Relevant to Evaluation Criteria (slide 7), cont.</a:t>
            </a:r>
            <a:endParaRPr lang="en-US" sz="4000" u="sng" dirty="0"/>
          </a:p>
        </p:txBody>
      </p:sp>
      <p:sp>
        <p:nvSpPr>
          <p:cNvPr id="8" name="Content Placeholder 7"/>
          <p:cNvSpPr>
            <a:spLocks noGrp="1"/>
          </p:cNvSpPr>
          <p:nvPr>
            <p:ph idx="1"/>
          </p:nvPr>
        </p:nvSpPr>
        <p:spPr/>
        <p:txBody>
          <a:bodyPr/>
          <a:lstStyle/>
          <a:p>
            <a:pPr marL="514350" indent="-514350">
              <a:buClr>
                <a:schemeClr val="tx1"/>
              </a:buClr>
              <a:buFont typeface="+mj-lt"/>
              <a:buAutoNum type="arabicPeriod" startAt="3"/>
            </a:pPr>
            <a:r>
              <a:rPr lang="en-US" dirty="0" smtClean="0"/>
              <a:t>Field blanks </a:t>
            </a:r>
            <a:r>
              <a:rPr lang="en-US" dirty="0"/>
              <a:t>decrease the contribution of sampling artifact to reported OC </a:t>
            </a:r>
            <a:r>
              <a:rPr lang="en-US" dirty="0" smtClean="0"/>
              <a:t>mass. </a:t>
            </a:r>
          </a:p>
          <a:p>
            <a:pPr marL="514350" indent="-514350">
              <a:buClr>
                <a:schemeClr val="tx1"/>
              </a:buClr>
              <a:buFont typeface="+mj-lt"/>
              <a:buAutoNum type="arabicPeriod" startAt="3"/>
            </a:pPr>
            <a:r>
              <a:rPr lang="en-US" dirty="0" smtClean="0"/>
              <a:t>Field blanks are collected by both networks and can be applied to historical data</a:t>
            </a:r>
          </a:p>
          <a:p>
            <a:pPr marL="514350" indent="-514350">
              <a:buClr>
                <a:schemeClr val="tx1"/>
              </a:buClr>
              <a:buFont typeface="+mj-lt"/>
              <a:buAutoNum type="arabicPeriod" startAt="3"/>
            </a:pPr>
            <a:r>
              <a:rPr lang="en-US" dirty="0" smtClean="0"/>
              <a:t>This correction method should </a:t>
            </a:r>
            <a:r>
              <a:rPr lang="en-US" dirty="0"/>
              <a:t>improve </a:t>
            </a:r>
            <a:r>
              <a:rPr lang="en-US" dirty="0" smtClean="0"/>
              <a:t>comparability of OC between networks</a:t>
            </a:r>
            <a:endParaRPr lang="en-US" dirty="0"/>
          </a:p>
        </p:txBody>
      </p:sp>
      <p:sp>
        <p:nvSpPr>
          <p:cNvPr id="2" name="Slide Number Placeholder 1"/>
          <p:cNvSpPr>
            <a:spLocks noGrp="1"/>
          </p:cNvSpPr>
          <p:nvPr>
            <p:ph type="sldNum" sz="quarter" idx="12"/>
          </p:nvPr>
        </p:nvSpPr>
        <p:spPr/>
        <p:txBody>
          <a:bodyPr/>
          <a:lstStyle/>
          <a:p>
            <a:pPr>
              <a:defRPr/>
            </a:pPr>
            <a:fld id="{31CB117C-4FEC-42E5-80F7-1AEF89A66B6D}" type="slidenum">
              <a:rPr lang="en-US" smtClean="0"/>
              <a:pPr>
                <a:defRPr/>
              </a:pPr>
              <a:t>24</a:t>
            </a:fld>
            <a:endParaRPr lang="en-US"/>
          </a:p>
        </p:txBody>
      </p:sp>
    </p:spTree>
    <p:extLst>
      <p:ext uri="{BB962C8B-B14F-4D97-AF65-F5344CB8AC3E}">
        <p14:creationId xmlns:p14="http://schemas.microsoft.com/office/powerpoint/2010/main" val="21745293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a:t>
            </a:r>
            <a:endParaRPr lang="en-US" dirty="0"/>
          </a:p>
        </p:txBody>
      </p:sp>
      <p:sp>
        <p:nvSpPr>
          <p:cNvPr id="4" name="Content Placeholder 3"/>
          <p:cNvSpPr>
            <a:spLocks noGrp="1"/>
          </p:cNvSpPr>
          <p:nvPr>
            <p:ph idx="1"/>
          </p:nvPr>
        </p:nvSpPr>
        <p:spPr>
          <a:xfrm>
            <a:off x="381000" y="1600200"/>
            <a:ext cx="8382000" cy="4525963"/>
          </a:xfrm>
        </p:spPr>
        <p:txBody>
          <a:bodyPr/>
          <a:lstStyle/>
          <a:p>
            <a:r>
              <a:rPr lang="en-US" dirty="0" smtClean="0"/>
              <a:t>Use monthly median </a:t>
            </a:r>
            <a:r>
              <a:rPr lang="en-US" u="sng" dirty="0" smtClean="0"/>
              <a:t>field blank</a:t>
            </a:r>
            <a:r>
              <a:rPr lang="en-US" dirty="0" smtClean="0"/>
              <a:t> values to adjust measured OC data in both networks.</a:t>
            </a:r>
          </a:p>
          <a:p>
            <a:r>
              <a:rPr lang="en-US" dirty="0" smtClean="0"/>
              <a:t>Each network uses own field blanks to calculate monthly median field blank values.</a:t>
            </a:r>
          </a:p>
          <a:p>
            <a:r>
              <a:rPr lang="en-US" dirty="0"/>
              <a:t>Perform adjustment on each thermal fractions (OC1, OC2, OC3, OC4, OP) and sum to calculate OC. (Note: adjusting thermal fractions and summing is the current IMPROVE method).</a:t>
            </a:r>
            <a:endParaRPr lang="en-US" dirty="0" smtClean="0"/>
          </a:p>
        </p:txBody>
      </p:sp>
      <p:sp>
        <p:nvSpPr>
          <p:cNvPr id="3" name="Slide Number Placeholder 2"/>
          <p:cNvSpPr>
            <a:spLocks noGrp="1"/>
          </p:cNvSpPr>
          <p:nvPr>
            <p:ph type="sldNum" sz="quarter" idx="12"/>
          </p:nvPr>
        </p:nvSpPr>
        <p:spPr/>
        <p:txBody>
          <a:bodyPr/>
          <a:lstStyle/>
          <a:p>
            <a:pPr>
              <a:defRPr/>
            </a:pPr>
            <a:fld id="{31CB117C-4FEC-42E5-80F7-1AEF89A66B6D}" type="slidenum">
              <a:rPr lang="en-US" smtClean="0"/>
              <a:pPr>
                <a:defRPr/>
              </a:pPr>
              <a:t>25</a:t>
            </a:fld>
            <a:endParaRPr lang="en-US"/>
          </a:p>
        </p:txBody>
      </p:sp>
    </p:spTree>
    <p:extLst>
      <p:ext uri="{BB962C8B-B14F-4D97-AF65-F5344CB8AC3E}">
        <p14:creationId xmlns:p14="http://schemas.microsoft.com/office/powerpoint/2010/main" val="1920481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smtClean="0"/>
              <a:t>IMPROVE Back-up/Field Blank Sites decreased to original six sites as of 1/2013 due to budget restrictions</a:t>
            </a:r>
            <a:endParaRPr lang="en-US" sz="3600" dirty="0"/>
          </a:p>
        </p:txBody>
      </p:sp>
      <p:sp>
        <p:nvSpPr>
          <p:cNvPr id="9" name="Text Placeholder 8"/>
          <p:cNvSpPr>
            <a:spLocks noGrp="1"/>
          </p:cNvSpPr>
          <p:nvPr>
            <p:ph type="body" idx="1"/>
          </p:nvPr>
        </p:nvSpPr>
        <p:spPr>
          <a:xfrm>
            <a:off x="457200" y="1981200"/>
            <a:ext cx="4040188" cy="639762"/>
          </a:xfrm>
        </p:spPr>
        <p:txBody>
          <a:bodyPr/>
          <a:lstStyle/>
          <a:p>
            <a:r>
              <a:rPr lang="en-US" dirty="0" smtClean="0"/>
              <a:t>13 Back-up/Field Blank Sites</a:t>
            </a:r>
            <a:endParaRPr lang="en-US" dirty="0"/>
          </a:p>
        </p:txBody>
      </p:sp>
      <p:sp>
        <p:nvSpPr>
          <p:cNvPr id="10" name="Text Placeholder 9"/>
          <p:cNvSpPr>
            <a:spLocks noGrp="1"/>
          </p:cNvSpPr>
          <p:nvPr>
            <p:ph type="body" sz="quarter" idx="3"/>
          </p:nvPr>
        </p:nvSpPr>
        <p:spPr>
          <a:xfrm>
            <a:off x="4648200" y="1981200"/>
            <a:ext cx="4041775" cy="639762"/>
          </a:xfrm>
        </p:spPr>
        <p:txBody>
          <a:bodyPr/>
          <a:lstStyle/>
          <a:p>
            <a:r>
              <a:rPr lang="en-US" dirty="0" smtClean="0"/>
              <a:t>6 Original </a:t>
            </a:r>
            <a:r>
              <a:rPr lang="en-US" dirty="0"/>
              <a:t>Back-up/Field Blank </a:t>
            </a:r>
            <a:r>
              <a:rPr lang="en-US" dirty="0" smtClean="0"/>
              <a:t>Sites</a:t>
            </a:r>
            <a:endParaRPr lang="en-US" dirty="0"/>
          </a:p>
        </p:txBody>
      </p:sp>
      <p:sp>
        <p:nvSpPr>
          <p:cNvPr id="11" name="TextBox 10"/>
          <p:cNvSpPr txBox="1"/>
          <p:nvPr/>
        </p:nvSpPr>
        <p:spPr>
          <a:xfrm>
            <a:off x="533401" y="5791200"/>
            <a:ext cx="8382000" cy="923330"/>
          </a:xfrm>
          <a:prstGeom prst="rect">
            <a:avLst/>
          </a:prstGeom>
          <a:noFill/>
        </p:spPr>
        <p:txBody>
          <a:bodyPr wrap="square" rtlCol="0">
            <a:spAutoFit/>
          </a:bodyPr>
          <a:lstStyle/>
          <a:p>
            <a:r>
              <a:rPr lang="en-US" dirty="0" smtClean="0"/>
              <a:t>Change in sites does not significantly change medians, especially field blanks.  Variability and linear regression results are qualitatively the same and the recommendations do not change.  </a:t>
            </a:r>
            <a:endParaRPr lang="en-US" dirty="0"/>
          </a:p>
        </p:txBody>
      </p:sp>
      <p:pic>
        <p:nvPicPr>
          <p:cNvPr id="3" name="Content Placeholder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2682262"/>
            <a:ext cx="4040188" cy="2936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Grp="1" noChangeAspect="1" noChangeArrowheads="1"/>
          </p:cNvPicPr>
          <p:nvPr>
            <p:ph sz="quarter" idx="4"/>
          </p:nvPr>
        </p:nvPicPr>
        <p:blipFill>
          <a:blip r:embed="rId3" cstate="print">
            <a:extLst>
              <a:ext uri="{28A0092B-C50C-407E-A947-70E740481C1C}">
                <a14:useLocalDpi xmlns:a14="http://schemas.microsoft.com/office/drawing/2010/main" val="0"/>
              </a:ext>
            </a:extLst>
          </a:blip>
          <a:srcRect/>
          <a:stretch>
            <a:fillRect/>
          </a:stretch>
        </p:blipFill>
        <p:spPr bwMode="auto">
          <a:xfrm>
            <a:off x="4645025" y="2681686"/>
            <a:ext cx="4041775" cy="2937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66174F87-5A36-4DAB-AA56-6D04CB643CE8}" type="slidenum">
              <a:rPr lang="en-US" smtClean="0"/>
              <a:pPr>
                <a:defRPr/>
              </a:pPr>
              <a:t>26</a:t>
            </a:fld>
            <a:endParaRPr lang="en-US"/>
          </a:p>
        </p:txBody>
      </p:sp>
    </p:spTree>
    <p:extLst>
      <p:ext uri="{BB962C8B-B14F-4D97-AF65-F5344CB8AC3E}">
        <p14:creationId xmlns:p14="http://schemas.microsoft.com/office/powerpoint/2010/main" val="2969037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Current CSN changes due to budget limitations</a:t>
            </a:r>
            <a:endParaRPr lang="en-US" dirty="0"/>
          </a:p>
        </p:txBody>
      </p:sp>
      <p:sp>
        <p:nvSpPr>
          <p:cNvPr id="8" name="Content Placeholder 7"/>
          <p:cNvSpPr>
            <a:spLocks noGrp="1"/>
          </p:cNvSpPr>
          <p:nvPr>
            <p:ph idx="1"/>
          </p:nvPr>
        </p:nvSpPr>
        <p:spPr/>
        <p:txBody>
          <a:bodyPr/>
          <a:lstStyle/>
          <a:p>
            <a:r>
              <a:rPr lang="en-US" dirty="0" smtClean="0"/>
              <a:t>Field blanks will continue at 10%</a:t>
            </a:r>
          </a:p>
          <a:p>
            <a:r>
              <a:rPr lang="en-US" dirty="0" smtClean="0"/>
              <a:t>Back-up filters will be decreased to 5%</a:t>
            </a:r>
          </a:p>
          <a:p>
            <a:r>
              <a:rPr lang="en-US" dirty="0" smtClean="0"/>
              <a:t>Both back-ups and field blanks will continue to be collected at all sites</a:t>
            </a:r>
            <a:r>
              <a:rPr lang="en-US" dirty="0" smtClean="0">
                <a:solidFill>
                  <a:srgbClr val="FFFF00"/>
                </a:solidFill>
              </a:rPr>
              <a:t> </a:t>
            </a:r>
          </a:p>
          <a:p>
            <a:r>
              <a:rPr lang="en-US" dirty="0" smtClean="0"/>
              <a:t>Back-ups will continue to be collected on days that correspond with field blanks </a:t>
            </a:r>
          </a:p>
          <a:p>
            <a:r>
              <a:rPr lang="en-US" dirty="0" smtClean="0"/>
              <a:t>This will have no impact on future data quality if the recommended field blanks are used for the artifact adjustment.</a:t>
            </a:r>
          </a:p>
          <a:p>
            <a:endParaRPr lang="en-US" dirty="0"/>
          </a:p>
        </p:txBody>
      </p:sp>
      <p:sp>
        <p:nvSpPr>
          <p:cNvPr id="2" name="Slide Number Placeholder 1"/>
          <p:cNvSpPr>
            <a:spLocks noGrp="1"/>
          </p:cNvSpPr>
          <p:nvPr>
            <p:ph type="sldNum" sz="quarter" idx="12"/>
          </p:nvPr>
        </p:nvSpPr>
        <p:spPr/>
        <p:txBody>
          <a:bodyPr/>
          <a:lstStyle/>
          <a:p>
            <a:pPr>
              <a:defRPr/>
            </a:pPr>
            <a:fld id="{31CB117C-4FEC-42E5-80F7-1AEF89A66B6D}" type="slidenum">
              <a:rPr lang="en-US" smtClean="0"/>
              <a:pPr>
                <a:defRPr/>
              </a:pPr>
              <a:t>27</a:t>
            </a:fld>
            <a:endParaRPr lang="en-US"/>
          </a:p>
        </p:txBody>
      </p:sp>
    </p:spTree>
    <p:extLst>
      <p:ext uri="{BB962C8B-B14F-4D97-AF65-F5344CB8AC3E}">
        <p14:creationId xmlns:p14="http://schemas.microsoft.com/office/powerpoint/2010/main" val="595935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smtClean="0"/>
              <a:t>Suggestions to IMPROVE/CSN </a:t>
            </a:r>
            <a:r>
              <a:rPr lang="en-US" sz="3600" dirty="0"/>
              <a:t>s</a:t>
            </a:r>
            <a:r>
              <a:rPr lang="en-US" sz="3600" dirty="0" smtClean="0"/>
              <a:t>taff for implementing the recommendation</a:t>
            </a:r>
            <a:endParaRPr lang="en-US" sz="3600" dirty="0"/>
          </a:p>
        </p:txBody>
      </p:sp>
      <p:sp>
        <p:nvSpPr>
          <p:cNvPr id="8" name="Content Placeholder 7"/>
          <p:cNvSpPr>
            <a:spLocks noGrp="1"/>
          </p:cNvSpPr>
          <p:nvPr>
            <p:ph idx="1"/>
          </p:nvPr>
        </p:nvSpPr>
        <p:spPr/>
        <p:txBody>
          <a:bodyPr/>
          <a:lstStyle/>
          <a:p>
            <a:r>
              <a:rPr lang="en-US" sz="2800" dirty="0" smtClean="0"/>
              <a:t>Both networks - Start reporting data using MM field blanks adjustment as soon as is feasible</a:t>
            </a:r>
          </a:p>
          <a:p>
            <a:r>
              <a:rPr lang="en-US" sz="2800" dirty="0" smtClean="0"/>
              <a:t>Change existing data to use MM field blanks</a:t>
            </a:r>
          </a:p>
          <a:p>
            <a:pPr lvl="1"/>
            <a:r>
              <a:rPr lang="en-US" sz="2400" dirty="0" smtClean="0"/>
              <a:t>IMPROVE -  January, 2005 when new TOR instrument was implemented</a:t>
            </a:r>
          </a:p>
          <a:p>
            <a:pPr lvl="1"/>
            <a:r>
              <a:rPr lang="en-US" sz="2400" dirty="0" smtClean="0"/>
              <a:t>CSN – when conversion to IMPROVE-like samplers was performed at each site starting in May 2007</a:t>
            </a:r>
          </a:p>
          <a:p>
            <a:r>
              <a:rPr lang="en-US" sz="2800" dirty="0" smtClean="0"/>
              <a:t>Both networks - Report artifact adjustment values in database.  This would allow users to use corrected or uncorrected carbon fraction data. </a:t>
            </a:r>
          </a:p>
        </p:txBody>
      </p:sp>
      <p:sp>
        <p:nvSpPr>
          <p:cNvPr id="2" name="Slide Number Placeholder 1"/>
          <p:cNvSpPr>
            <a:spLocks noGrp="1"/>
          </p:cNvSpPr>
          <p:nvPr>
            <p:ph type="sldNum" sz="quarter" idx="12"/>
          </p:nvPr>
        </p:nvSpPr>
        <p:spPr/>
        <p:txBody>
          <a:bodyPr/>
          <a:lstStyle/>
          <a:p>
            <a:pPr>
              <a:defRPr/>
            </a:pPr>
            <a:fld id="{31CB117C-4FEC-42E5-80F7-1AEF89A66B6D}" type="slidenum">
              <a:rPr lang="en-US" smtClean="0"/>
              <a:pPr>
                <a:defRPr/>
              </a:pPr>
              <a:t>28</a:t>
            </a:fld>
            <a:endParaRPr lang="en-US"/>
          </a:p>
        </p:txBody>
      </p:sp>
    </p:spTree>
    <p:extLst>
      <p:ext uri="{BB962C8B-B14F-4D97-AF65-F5344CB8AC3E}">
        <p14:creationId xmlns:p14="http://schemas.microsoft.com/office/powerpoint/2010/main" val="13521753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Suggestions</a:t>
            </a:r>
            <a:r>
              <a:rPr lang="en-US" dirty="0" smtClean="0"/>
              <a:t>, continued</a:t>
            </a:r>
            <a:endParaRPr lang="en-US" dirty="0"/>
          </a:p>
        </p:txBody>
      </p:sp>
      <p:sp>
        <p:nvSpPr>
          <p:cNvPr id="3" name="Content Placeholder 2"/>
          <p:cNvSpPr>
            <a:spLocks noGrp="1"/>
          </p:cNvSpPr>
          <p:nvPr>
            <p:ph idx="1"/>
          </p:nvPr>
        </p:nvSpPr>
        <p:spPr/>
        <p:txBody>
          <a:bodyPr/>
          <a:lstStyle/>
          <a:p>
            <a:r>
              <a:rPr lang="en-US" sz="2800" dirty="0"/>
              <a:t>IMPROVE</a:t>
            </a:r>
          </a:p>
          <a:p>
            <a:pPr lvl="1"/>
            <a:r>
              <a:rPr lang="en-US" sz="2400" dirty="0"/>
              <a:t>Continue to collect and analyze back-up filters at six original sites for </a:t>
            </a:r>
            <a:r>
              <a:rPr lang="en-US" sz="2400" dirty="0" smtClean="0"/>
              <a:t>IMPROVE to </a:t>
            </a:r>
            <a:r>
              <a:rPr lang="en-US" sz="2400" dirty="0"/>
              <a:t>provide data set to evaluate back-up </a:t>
            </a:r>
            <a:r>
              <a:rPr lang="en-US" sz="2400" dirty="0" err="1"/>
              <a:t>vs</a:t>
            </a:r>
            <a:r>
              <a:rPr lang="en-US" sz="2400" dirty="0"/>
              <a:t> </a:t>
            </a:r>
            <a:r>
              <a:rPr lang="en-US" sz="2400" dirty="0" smtClean="0"/>
              <a:t>field blanks </a:t>
            </a:r>
            <a:r>
              <a:rPr lang="en-US" sz="2400" dirty="0"/>
              <a:t>using single blank filters (if funding available</a:t>
            </a:r>
            <a:r>
              <a:rPr lang="en-US" sz="2400" dirty="0" smtClean="0"/>
              <a:t>)</a:t>
            </a:r>
          </a:p>
          <a:p>
            <a:r>
              <a:rPr lang="en-US" sz="2800" dirty="0" smtClean="0"/>
              <a:t>CSN</a:t>
            </a:r>
          </a:p>
          <a:p>
            <a:pPr lvl="1"/>
            <a:r>
              <a:rPr lang="en-US" sz="2400" dirty="0" smtClean="0"/>
              <a:t>Continue to collect and analyze back-up filters at 5% frequency for comparison to IMPROVE and future evaluation of back-ups vs. field blanks (if funding available)</a:t>
            </a:r>
          </a:p>
          <a:p>
            <a:pPr lvl="1"/>
            <a:endParaRPr lang="en-US" dirty="0"/>
          </a:p>
          <a:p>
            <a:endParaRPr lang="en-US" dirty="0"/>
          </a:p>
        </p:txBody>
      </p:sp>
      <p:sp>
        <p:nvSpPr>
          <p:cNvPr id="4" name="Slide Number Placeholder 3"/>
          <p:cNvSpPr>
            <a:spLocks noGrp="1"/>
          </p:cNvSpPr>
          <p:nvPr>
            <p:ph type="sldNum" sz="quarter" idx="12"/>
          </p:nvPr>
        </p:nvSpPr>
        <p:spPr/>
        <p:txBody>
          <a:bodyPr/>
          <a:lstStyle/>
          <a:p>
            <a:pPr>
              <a:defRPr/>
            </a:pPr>
            <a:fld id="{31CB117C-4FEC-42E5-80F7-1AEF89A66B6D}" type="slidenum">
              <a:rPr lang="en-US" smtClean="0"/>
              <a:pPr>
                <a:defRPr/>
              </a:pPr>
              <a:t>29</a:t>
            </a:fld>
            <a:endParaRPr lang="en-US"/>
          </a:p>
        </p:txBody>
      </p:sp>
    </p:spTree>
    <p:extLst>
      <p:ext uri="{BB962C8B-B14F-4D97-AF65-F5344CB8AC3E}">
        <p14:creationId xmlns:p14="http://schemas.microsoft.com/office/powerpoint/2010/main" val="41085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smtClean="0"/>
              <a:t>Appendix</a:t>
            </a:r>
            <a:endParaRPr lang="en-US" dirty="0"/>
          </a:p>
        </p:txBody>
      </p:sp>
    </p:spTree>
    <p:extLst>
      <p:ext uri="{BB962C8B-B14F-4D97-AF65-F5344CB8AC3E}">
        <p14:creationId xmlns:p14="http://schemas.microsoft.com/office/powerpoint/2010/main" val="4222774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Data on IMPROVE back-ups and field blanks</a:t>
            </a:r>
            <a:endParaRPr lang="en-US" dirty="0"/>
          </a:p>
        </p:txBody>
      </p:sp>
      <p:sp>
        <p:nvSpPr>
          <p:cNvPr id="4" name="Slide Number Placeholder 3"/>
          <p:cNvSpPr>
            <a:spLocks noGrp="1"/>
          </p:cNvSpPr>
          <p:nvPr>
            <p:ph type="sldNum" sz="quarter" idx="12"/>
          </p:nvPr>
        </p:nvSpPr>
        <p:spPr/>
        <p:txBody>
          <a:bodyPr/>
          <a:lstStyle/>
          <a:p>
            <a:pPr>
              <a:defRPr/>
            </a:pPr>
            <a:fld id="{31CB117C-4FEC-42E5-80F7-1AEF89A66B6D}" type="slidenum">
              <a:rPr lang="en-US" smtClean="0"/>
              <a:pPr>
                <a:defRPr/>
              </a:pPr>
              <a:t>31</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094127992"/>
              </p:ext>
            </p:extLst>
          </p:nvPr>
        </p:nvGraphicFramePr>
        <p:xfrm>
          <a:off x="571500" y="1981200"/>
          <a:ext cx="8001000" cy="2660939"/>
        </p:xfrm>
        <a:graphic>
          <a:graphicData uri="http://schemas.openxmlformats.org/drawingml/2006/table">
            <a:tbl>
              <a:tblPr firstRow="1" bandRow="1">
                <a:tableStyleId>{5C22544A-7EE6-4342-B048-85BDC9FD1C3A}</a:tableStyleId>
              </a:tblPr>
              <a:tblGrid>
                <a:gridCol w="1981200"/>
                <a:gridCol w="838200"/>
                <a:gridCol w="838200"/>
                <a:gridCol w="838200"/>
                <a:gridCol w="838200"/>
                <a:gridCol w="838200"/>
                <a:gridCol w="990600"/>
                <a:gridCol w="838200"/>
              </a:tblGrid>
              <a:tr h="803564">
                <a:tc>
                  <a:txBody>
                    <a:bodyPr/>
                    <a:lstStyle/>
                    <a:p>
                      <a:pPr algn="l" fontAlgn="b"/>
                      <a:r>
                        <a:rPr lang="en-US" sz="2000" b="0" i="0" u="none" strike="noStrike" dirty="0" smtClean="0">
                          <a:solidFill>
                            <a:srgbClr val="000000"/>
                          </a:solidFill>
                          <a:effectLst/>
                          <a:latin typeface="Calibri"/>
                        </a:rPr>
                        <a:t>Sites</a:t>
                      </a:r>
                      <a:endParaRPr lang="en-US" sz="2000" b="0" i="0" u="none" strike="noStrike" dirty="0">
                        <a:solidFill>
                          <a:srgbClr val="000000"/>
                        </a:solidFill>
                        <a:effectLst/>
                        <a:latin typeface="Calibri"/>
                      </a:endParaRPr>
                    </a:p>
                  </a:txBody>
                  <a:tcPr marL="9525" marR="9525" marT="9525" marB="0" anchor="b"/>
                </a:tc>
                <a:tc>
                  <a:txBody>
                    <a:bodyPr/>
                    <a:lstStyle/>
                    <a:p>
                      <a:pPr algn="r" fontAlgn="b"/>
                      <a:r>
                        <a:rPr lang="en-US" sz="2000" b="0" i="0" u="none" strike="noStrike" dirty="0">
                          <a:solidFill>
                            <a:srgbClr val="000000"/>
                          </a:solidFill>
                          <a:effectLst/>
                          <a:latin typeface="Calibri"/>
                        </a:rPr>
                        <a:t>2005</a:t>
                      </a:r>
                    </a:p>
                  </a:txBody>
                  <a:tcPr marL="9525" marR="9525" marT="9525" marB="0" anchor="b"/>
                </a:tc>
                <a:tc>
                  <a:txBody>
                    <a:bodyPr/>
                    <a:lstStyle/>
                    <a:p>
                      <a:pPr algn="r" fontAlgn="b"/>
                      <a:r>
                        <a:rPr lang="en-US" sz="2000" b="0" i="0" u="none" strike="noStrike" dirty="0">
                          <a:solidFill>
                            <a:srgbClr val="000000"/>
                          </a:solidFill>
                          <a:effectLst/>
                          <a:latin typeface="Calibri"/>
                        </a:rPr>
                        <a:t>2006</a:t>
                      </a:r>
                    </a:p>
                  </a:txBody>
                  <a:tcPr marL="9525" marR="9525" marT="9525" marB="0" anchor="b"/>
                </a:tc>
                <a:tc>
                  <a:txBody>
                    <a:bodyPr/>
                    <a:lstStyle/>
                    <a:p>
                      <a:pPr algn="r" fontAlgn="b"/>
                      <a:r>
                        <a:rPr lang="en-US" sz="2000" b="0" i="0" u="none" strike="noStrike" dirty="0">
                          <a:solidFill>
                            <a:srgbClr val="000000"/>
                          </a:solidFill>
                          <a:effectLst/>
                          <a:latin typeface="Calibri"/>
                        </a:rPr>
                        <a:t>2007</a:t>
                      </a:r>
                    </a:p>
                  </a:txBody>
                  <a:tcPr marL="9525" marR="9525" marT="9525" marB="0" anchor="b"/>
                </a:tc>
                <a:tc>
                  <a:txBody>
                    <a:bodyPr/>
                    <a:lstStyle/>
                    <a:p>
                      <a:pPr algn="r" fontAlgn="b"/>
                      <a:r>
                        <a:rPr lang="en-US" sz="2000" b="0" i="0" u="none" strike="noStrike" dirty="0" smtClean="0">
                          <a:solidFill>
                            <a:srgbClr val="000000"/>
                          </a:solidFill>
                          <a:effectLst/>
                          <a:latin typeface="Calibri"/>
                        </a:rPr>
                        <a:t>2008*</a:t>
                      </a:r>
                      <a:endParaRPr lang="en-US" sz="2000" b="0" i="0" u="none" strike="noStrike" dirty="0">
                        <a:solidFill>
                          <a:srgbClr val="000000"/>
                        </a:solidFill>
                        <a:effectLst/>
                        <a:latin typeface="Calibri"/>
                      </a:endParaRPr>
                    </a:p>
                  </a:txBody>
                  <a:tcPr marL="9525" marR="9525" marT="9525" marB="0" anchor="b"/>
                </a:tc>
                <a:tc>
                  <a:txBody>
                    <a:bodyPr/>
                    <a:lstStyle/>
                    <a:p>
                      <a:pPr algn="r" fontAlgn="b"/>
                      <a:r>
                        <a:rPr lang="en-US" sz="2000" b="0" i="0" u="none" strike="noStrike" dirty="0">
                          <a:solidFill>
                            <a:srgbClr val="000000"/>
                          </a:solidFill>
                          <a:effectLst/>
                          <a:latin typeface="Calibri"/>
                        </a:rPr>
                        <a:t>2009</a:t>
                      </a:r>
                    </a:p>
                  </a:txBody>
                  <a:tcPr marL="9525" marR="9525" marT="9525" marB="0" anchor="b"/>
                </a:tc>
                <a:tc>
                  <a:txBody>
                    <a:bodyPr/>
                    <a:lstStyle/>
                    <a:p>
                      <a:pPr algn="r" fontAlgn="b"/>
                      <a:r>
                        <a:rPr lang="en-US" sz="2000" b="0" i="0" u="none" strike="noStrike" dirty="0">
                          <a:solidFill>
                            <a:srgbClr val="000000"/>
                          </a:solidFill>
                          <a:effectLst/>
                          <a:latin typeface="Calibri"/>
                        </a:rPr>
                        <a:t>2010</a:t>
                      </a:r>
                    </a:p>
                  </a:txBody>
                  <a:tcPr marL="9525" marR="9525" marT="9525" marB="0" anchor="b"/>
                </a:tc>
                <a:tc>
                  <a:txBody>
                    <a:bodyPr/>
                    <a:lstStyle/>
                    <a:p>
                      <a:pPr algn="r" fontAlgn="b"/>
                      <a:r>
                        <a:rPr lang="en-US" sz="2000" b="0" i="0" u="none" strike="noStrike" dirty="0">
                          <a:solidFill>
                            <a:srgbClr val="000000"/>
                          </a:solidFill>
                          <a:effectLst/>
                          <a:latin typeface="Calibri"/>
                        </a:rPr>
                        <a:t>2011</a:t>
                      </a:r>
                    </a:p>
                  </a:txBody>
                  <a:tcPr marL="9525" marR="9525" marT="9525" marB="0" anchor="b"/>
                </a:tc>
              </a:tr>
              <a:tr h="468745">
                <a:tc>
                  <a:txBody>
                    <a:bodyPr/>
                    <a:lstStyle/>
                    <a:p>
                      <a:pPr algn="l" fontAlgn="b"/>
                      <a:r>
                        <a:rPr lang="en-US" sz="2000" b="0" i="0" u="none" strike="noStrike" dirty="0" smtClean="0">
                          <a:solidFill>
                            <a:srgbClr val="000000"/>
                          </a:solidFill>
                          <a:effectLst/>
                          <a:latin typeface="Calibri"/>
                        </a:rPr>
                        <a:t>Number</a:t>
                      </a:r>
                      <a:r>
                        <a:rPr lang="en-US" sz="2000" b="0" i="0" u="none" strike="noStrike" baseline="0" dirty="0" smtClean="0">
                          <a:solidFill>
                            <a:srgbClr val="000000"/>
                          </a:solidFill>
                          <a:effectLst/>
                          <a:latin typeface="Calibri"/>
                        </a:rPr>
                        <a:t> of </a:t>
                      </a:r>
                      <a:r>
                        <a:rPr lang="en-US" sz="2000" b="0" i="0" u="none" strike="noStrike" dirty="0" smtClean="0">
                          <a:solidFill>
                            <a:srgbClr val="000000"/>
                          </a:solidFill>
                          <a:effectLst/>
                          <a:latin typeface="Calibri"/>
                        </a:rPr>
                        <a:t>sites </a:t>
                      </a:r>
                      <a:r>
                        <a:rPr lang="en-US" sz="2000" b="0" i="0" u="none" strike="noStrike" dirty="0">
                          <a:solidFill>
                            <a:srgbClr val="000000"/>
                          </a:solidFill>
                          <a:effectLst/>
                          <a:latin typeface="Calibri"/>
                        </a:rPr>
                        <a:t>in </a:t>
                      </a:r>
                      <a:r>
                        <a:rPr lang="en-US" sz="2000" b="0" i="0" u="none" strike="noStrike" dirty="0" smtClean="0">
                          <a:solidFill>
                            <a:srgbClr val="000000"/>
                          </a:solidFill>
                          <a:effectLst/>
                          <a:latin typeface="Calibri"/>
                        </a:rPr>
                        <a:t>network</a:t>
                      </a:r>
                      <a:r>
                        <a:rPr lang="en-US" sz="2000" b="0" i="0" u="none" strike="noStrike" baseline="0" dirty="0" smtClean="0">
                          <a:solidFill>
                            <a:srgbClr val="000000"/>
                          </a:solidFill>
                          <a:effectLst/>
                          <a:latin typeface="Calibri"/>
                        </a:rPr>
                        <a:t> as of 1/1</a:t>
                      </a:r>
                      <a:endParaRPr lang="en-US" sz="2000" b="0" i="0" u="none" strike="noStrike" dirty="0">
                        <a:solidFill>
                          <a:srgbClr val="000000"/>
                        </a:solidFill>
                        <a:effectLst/>
                        <a:latin typeface="Calibri"/>
                      </a:endParaRPr>
                    </a:p>
                  </a:txBody>
                  <a:tcPr marL="9525" marR="9525" marT="9525" marB="0" anchor="b"/>
                </a:tc>
                <a:tc>
                  <a:txBody>
                    <a:bodyPr/>
                    <a:lstStyle/>
                    <a:p>
                      <a:pPr algn="r" fontAlgn="b"/>
                      <a:r>
                        <a:rPr lang="en-US" sz="2000" b="0" i="0" u="none" strike="noStrike" dirty="0">
                          <a:solidFill>
                            <a:srgbClr val="000000"/>
                          </a:solidFill>
                          <a:effectLst/>
                          <a:latin typeface="Calibri"/>
                        </a:rPr>
                        <a:t>167</a:t>
                      </a:r>
                    </a:p>
                  </a:txBody>
                  <a:tcPr marL="9525" marR="9525" marT="9525" marB="0" anchor="b"/>
                </a:tc>
                <a:tc>
                  <a:txBody>
                    <a:bodyPr/>
                    <a:lstStyle/>
                    <a:p>
                      <a:pPr algn="r" fontAlgn="b"/>
                      <a:r>
                        <a:rPr lang="en-US" sz="2000" b="0" i="0" u="none" strike="noStrike" dirty="0">
                          <a:solidFill>
                            <a:srgbClr val="000000"/>
                          </a:solidFill>
                          <a:effectLst/>
                          <a:latin typeface="Calibri"/>
                        </a:rPr>
                        <a:t>165</a:t>
                      </a:r>
                    </a:p>
                  </a:txBody>
                  <a:tcPr marL="9525" marR="9525" marT="9525" marB="0" anchor="b"/>
                </a:tc>
                <a:tc>
                  <a:txBody>
                    <a:bodyPr/>
                    <a:lstStyle/>
                    <a:p>
                      <a:pPr algn="r" fontAlgn="b"/>
                      <a:r>
                        <a:rPr lang="en-US" sz="2000" b="0" i="0" u="none" strike="noStrike" dirty="0">
                          <a:solidFill>
                            <a:srgbClr val="000000"/>
                          </a:solidFill>
                          <a:effectLst/>
                          <a:latin typeface="Calibri"/>
                        </a:rPr>
                        <a:t>168</a:t>
                      </a:r>
                    </a:p>
                  </a:txBody>
                  <a:tcPr marL="9525" marR="9525" marT="9525" marB="0" anchor="b"/>
                </a:tc>
                <a:tc>
                  <a:txBody>
                    <a:bodyPr/>
                    <a:lstStyle/>
                    <a:p>
                      <a:pPr algn="r" fontAlgn="b"/>
                      <a:r>
                        <a:rPr lang="en-US" sz="2000" b="0" i="0" u="none" strike="noStrike">
                          <a:solidFill>
                            <a:srgbClr val="000000"/>
                          </a:solidFill>
                          <a:effectLst/>
                          <a:latin typeface="Calibri"/>
                        </a:rPr>
                        <a:t>169</a:t>
                      </a:r>
                    </a:p>
                  </a:txBody>
                  <a:tcPr marL="9525" marR="9525" marT="9525" marB="0" anchor="b"/>
                </a:tc>
                <a:tc>
                  <a:txBody>
                    <a:bodyPr/>
                    <a:lstStyle/>
                    <a:p>
                      <a:pPr algn="r" fontAlgn="b"/>
                      <a:r>
                        <a:rPr lang="en-US" sz="2000" b="0" i="0" u="none" strike="noStrike">
                          <a:solidFill>
                            <a:srgbClr val="000000"/>
                          </a:solidFill>
                          <a:effectLst/>
                          <a:latin typeface="Calibri"/>
                        </a:rPr>
                        <a:t>169</a:t>
                      </a:r>
                    </a:p>
                  </a:txBody>
                  <a:tcPr marL="9525" marR="9525" marT="9525" marB="0" anchor="b"/>
                </a:tc>
                <a:tc>
                  <a:txBody>
                    <a:bodyPr/>
                    <a:lstStyle/>
                    <a:p>
                      <a:pPr algn="r" fontAlgn="b"/>
                      <a:r>
                        <a:rPr lang="en-US" sz="2000" b="0" i="0" u="none" strike="noStrike" dirty="0">
                          <a:solidFill>
                            <a:srgbClr val="000000"/>
                          </a:solidFill>
                          <a:effectLst/>
                          <a:latin typeface="Calibri"/>
                        </a:rPr>
                        <a:t>170</a:t>
                      </a:r>
                    </a:p>
                  </a:txBody>
                  <a:tcPr marL="9525" marR="9525" marT="9525" marB="0" anchor="b"/>
                </a:tc>
                <a:tc>
                  <a:txBody>
                    <a:bodyPr/>
                    <a:lstStyle/>
                    <a:p>
                      <a:pPr algn="r" fontAlgn="b"/>
                      <a:r>
                        <a:rPr lang="en-US" sz="2000" b="0" i="0" u="none" strike="noStrike">
                          <a:solidFill>
                            <a:srgbClr val="000000"/>
                          </a:solidFill>
                          <a:effectLst/>
                          <a:latin typeface="Calibri"/>
                        </a:rPr>
                        <a:t>165</a:t>
                      </a:r>
                    </a:p>
                  </a:txBody>
                  <a:tcPr marL="9525" marR="9525" marT="9525" marB="0" anchor="b"/>
                </a:tc>
              </a:tr>
              <a:tr h="468745">
                <a:tc>
                  <a:txBody>
                    <a:bodyPr/>
                    <a:lstStyle/>
                    <a:p>
                      <a:pPr algn="l" fontAlgn="b"/>
                      <a:r>
                        <a:rPr lang="en-US" sz="2000" b="0" i="0" u="none" strike="noStrike" dirty="0" smtClean="0">
                          <a:solidFill>
                            <a:srgbClr val="000000"/>
                          </a:solidFill>
                          <a:effectLst/>
                          <a:latin typeface="Calibri"/>
                        </a:rPr>
                        <a:t>Number</a:t>
                      </a:r>
                      <a:r>
                        <a:rPr lang="en-US" sz="2000" b="0" i="0" u="none" strike="noStrike" baseline="0" dirty="0" smtClean="0">
                          <a:solidFill>
                            <a:srgbClr val="000000"/>
                          </a:solidFill>
                          <a:effectLst/>
                          <a:latin typeface="Calibri"/>
                        </a:rPr>
                        <a:t> </a:t>
                      </a:r>
                      <a:r>
                        <a:rPr lang="en-US" sz="2000" b="0" i="0" u="none" strike="noStrike" dirty="0" smtClean="0">
                          <a:solidFill>
                            <a:srgbClr val="000000"/>
                          </a:solidFill>
                          <a:effectLst/>
                          <a:latin typeface="Calibri"/>
                        </a:rPr>
                        <a:t>of field blank </a:t>
                      </a:r>
                      <a:r>
                        <a:rPr lang="en-US" sz="2000" b="0" i="0" u="none" strike="noStrike" dirty="0">
                          <a:solidFill>
                            <a:srgbClr val="000000"/>
                          </a:solidFill>
                          <a:effectLst/>
                          <a:latin typeface="Calibri"/>
                        </a:rPr>
                        <a:t>sites</a:t>
                      </a:r>
                    </a:p>
                  </a:txBody>
                  <a:tcPr marL="9525" marR="9525" marT="9525" marB="0" anchor="b"/>
                </a:tc>
                <a:tc>
                  <a:txBody>
                    <a:bodyPr/>
                    <a:lstStyle/>
                    <a:p>
                      <a:pPr algn="r" fontAlgn="b"/>
                      <a:r>
                        <a:rPr lang="en-US" sz="2000" b="0" i="0" u="none" strike="noStrike">
                          <a:solidFill>
                            <a:srgbClr val="000000"/>
                          </a:solidFill>
                          <a:effectLst/>
                          <a:latin typeface="Calibri"/>
                        </a:rPr>
                        <a:t>167</a:t>
                      </a:r>
                    </a:p>
                  </a:txBody>
                  <a:tcPr marL="9525" marR="9525" marT="9525" marB="0" anchor="b"/>
                </a:tc>
                <a:tc>
                  <a:txBody>
                    <a:bodyPr/>
                    <a:lstStyle/>
                    <a:p>
                      <a:pPr algn="r" fontAlgn="b"/>
                      <a:r>
                        <a:rPr lang="en-US" sz="2000" b="0" i="0" u="none" strike="noStrike">
                          <a:solidFill>
                            <a:srgbClr val="000000"/>
                          </a:solidFill>
                          <a:effectLst/>
                          <a:latin typeface="Calibri"/>
                        </a:rPr>
                        <a:t>165</a:t>
                      </a:r>
                    </a:p>
                  </a:txBody>
                  <a:tcPr marL="9525" marR="9525" marT="9525" marB="0" anchor="b"/>
                </a:tc>
                <a:tc>
                  <a:txBody>
                    <a:bodyPr/>
                    <a:lstStyle/>
                    <a:p>
                      <a:pPr algn="r" fontAlgn="b"/>
                      <a:r>
                        <a:rPr lang="en-US" sz="2000" b="0" i="0" u="none" strike="noStrike" dirty="0">
                          <a:solidFill>
                            <a:srgbClr val="000000"/>
                          </a:solidFill>
                          <a:effectLst/>
                          <a:latin typeface="Calibri"/>
                        </a:rPr>
                        <a:t>168</a:t>
                      </a:r>
                    </a:p>
                  </a:txBody>
                  <a:tcPr marL="9525" marR="9525" marT="9525" marB="0" anchor="b"/>
                </a:tc>
                <a:tc>
                  <a:txBody>
                    <a:bodyPr/>
                    <a:lstStyle/>
                    <a:p>
                      <a:pPr algn="l" fontAlgn="b"/>
                      <a:endParaRPr lang="en-US" sz="2000" b="0" i="0" u="none" strike="noStrike" dirty="0">
                        <a:solidFill>
                          <a:srgbClr val="000000"/>
                        </a:solidFill>
                        <a:effectLst/>
                        <a:latin typeface="Calibri"/>
                      </a:endParaRPr>
                    </a:p>
                  </a:txBody>
                  <a:tcPr marL="9525" marR="9525" marT="9525" marB="0" anchor="b"/>
                </a:tc>
                <a:tc>
                  <a:txBody>
                    <a:bodyPr/>
                    <a:lstStyle/>
                    <a:p>
                      <a:pPr algn="r" fontAlgn="b"/>
                      <a:r>
                        <a:rPr lang="en-US" sz="2000" b="0" i="0" u="none" strike="noStrike" dirty="0">
                          <a:solidFill>
                            <a:srgbClr val="000000"/>
                          </a:solidFill>
                          <a:effectLst/>
                          <a:latin typeface="Calibri"/>
                        </a:rPr>
                        <a:t>13</a:t>
                      </a:r>
                    </a:p>
                  </a:txBody>
                  <a:tcPr marL="9525" marR="9525" marT="9525" marB="0" anchor="b"/>
                </a:tc>
                <a:tc>
                  <a:txBody>
                    <a:bodyPr/>
                    <a:lstStyle/>
                    <a:p>
                      <a:pPr algn="r" fontAlgn="b"/>
                      <a:r>
                        <a:rPr lang="en-US" sz="2000" b="0" i="0" u="none" strike="noStrike" dirty="0">
                          <a:solidFill>
                            <a:srgbClr val="000000"/>
                          </a:solidFill>
                          <a:effectLst/>
                          <a:latin typeface="Calibri"/>
                        </a:rPr>
                        <a:t>13</a:t>
                      </a:r>
                    </a:p>
                  </a:txBody>
                  <a:tcPr marL="9525" marR="9525" marT="9525" marB="0" anchor="b"/>
                </a:tc>
                <a:tc>
                  <a:txBody>
                    <a:bodyPr/>
                    <a:lstStyle/>
                    <a:p>
                      <a:pPr algn="r" fontAlgn="b"/>
                      <a:r>
                        <a:rPr lang="en-US" sz="2000" b="0" i="0" u="none" strike="noStrike">
                          <a:solidFill>
                            <a:srgbClr val="000000"/>
                          </a:solidFill>
                          <a:effectLst/>
                          <a:latin typeface="Calibri"/>
                        </a:rPr>
                        <a:t>13</a:t>
                      </a:r>
                    </a:p>
                  </a:txBody>
                  <a:tcPr marL="9525" marR="9525" marT="9525" marB="0" anchor="b"/>
                </a:tc>
              </a:tr>
              <a:tr h="468745">
                <a:tc>
                  <a:txBody>
                    <a:bodyPr/>
                    <a:lstStyle/>
                    <a:p>
                      <a:pPr algn="l" fontAlgn="b"/>
                      <a:r>
                        <a:rPr lang="en-US" sz="2000" b="0" i="0" u="none" strike="noStrike" dirty="0" smtClean="0">
                          <a:solidFill>
                            <a:srgbClr val="000000"/>
                          </a:solidFill>
                          <a:effectLst/>
                          <a:latin typeface="Calibri"/>
                        </a:rPr>
                        <a:t>Number</a:t>
                      </a:r>
                      <a:r>
                        <a:rPr lang="en-US" sz="2000" b="0" i="0" u="none" strike="noStrike" baseline="0" dirty="0" smtClean="0">
                          <a:solidFill>
                            <a:srgbClr val="000000"/>
                          </a:solidFill>
                          <a:effectLst/>
                          <a:latin typeface="Calibri"/>
                        </a:rPr>
                        <a:t> </a:t>
                      </a:r>
                      <a:r>
                        <a:rPr lang="en-US" sz="2000" b="0" i="0" u="none" strike="noStrike" dirty="0" smtClean="0">
                          <a:solidFill>
                            <a:srgbClr val="000000"/>
                          </a:solidFill>
                          <a:effectLst/>
                          <a:latin typeface="Calibri"/>
                        </a:rPr>
                        <a:t>of </a:t>
                      </a:r>
                      <a:r>
                        <a:rPr lang="en-US" sz="2000" b="0" i="0" u="none" strike="noStrike" dirty="0">
                          <a:solidFill>
                            <a:srgbClr val="000000"/>
                          </a:solidFill>
                          <a:effectLst/>
                          <a:latin typeface="Calibri"/>
                        </a:rPr>
                        <a:t>back-up sites</a:t>
                      </a:r>
                    </a:p>
                  </a:txBody>
                  <a:tcPr marL="9525" marR="9525" marT="9525" marB="0" anchor="b"/>
                </a:tc>
                <a:tc>
                  <a:txBody>
                    <a:bodyPr/>
                    <a:lstStyle/>
                    <a:p>
                      <a:pPr algn="r" fontAlgn="b"/>
                      <a:r>
                        <a:rPr lang="en-US" sz="2000" b="0" i="0" u="none" strike="noStrike">
                          <a:solidFill>
                            <a:srgbClr val="000000"/>
                          </a:solidFill>
                          <a:effectLst/>
                          <a:latin typeface="Calibri"/>
                        </a:rPr>
                        <a:t>6</a:t>
                      </a:r>
                    </a:p>
                  </a:txBody>
                  <a:tcPr marL="9525" marR="9525" marT="9525" marB="0" anchor="b"/>
                </a:tc>
                <a:tc>
                  <a:txBody>
                    <a:bodyPr/>
                    <a:lstStyle/>
                    <a:p>
                      <a:pPr algn="r" fontAlgn="b"/>
                      <a:r>
                        <a:rPr lang="en-US" sz="2000" b="0" i="0" u="none" strike="noStrike">
                          <a:solidFill>
                            <a:srgbClr val="000000"/>
                          </a:solidFill>
                          <a:effectLst/>
                          <a:latin typeface="Calibri"/>
                        </a:rPr>
                        <a:t>6</a:t>
                      </a:r>
                    </a:p>
                  </a:txBody>
                  <a:tcPr marL="9525" marR="9525" marT="9525" marB="0" anchor="b"/>
                </a:tc>
                <a:tc>
                  <a:txBody>
                    <a:bodyPr/>
                    <a:lstStyle/>
                    <a:p>
                      <a:pPr algn="r" fontAlgn="b"/>
                      <a:r>
                        <a:rPr lang="en-US" sz="2000" b="0" i="0" u="none" strike="noStrike">
                          <a:solidFill>
                            <a:srgbClr val="000000"/>
                          </a:solidFill>
                          <a:effectLst/>
                          <a:latin typeface="Calibri"/>
                        </a:rPr>
                        <a:t>6</a:t>
                      </a:r>
                    </a:p>
                  </a:txBody>
                  <a:tcPr marL="9525" marR="9525" marT="9525" marB="0" anchor="b"/>
                </a:tc>
                <a:tc>
                  <a:txBody>
                    <a:bodyPr/>
                    <a:lstStyle/>
                    <a:p>
                      <a:pPr algn="l" fontAlgn="b"/>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b="0" i="0" u="none" strike="noStrike">
                          <a:solidFill>
                            <a:srgbClr val="000000"/>
                          </a:solidFill>
                          <a:effectLst/>
                          <a:latin typeface="Calibri"/>
                        </a:rPr>
                        <a:t>13</a:t>
                      </a:r>
                    </a:p>
                  </a:txBody>
                  <a:tcPr marL="9525" marR="9525" marT="9525" marB="0" anchor="b"/>
                </a:tc>
                <a:tc>
                  <a:txBody>
                    <a:bodyPr/>
                    <a:lstStyle/>
                    <a:p>
                      <a:pPr algn="r" fontAlgn="b"/>
                      <a:r>
                        <a:rPr lang="en-US" sz="2000" b="0" i="0" u="none" strike="noStrike">
                          <a:solidFill>
                            <a:srgbClr val="000000"/>
                          </a:solidFill>
                          <a:effectLst/>
                          <a:latin typeface="Calibri"/>
                        </a:rPr>
                        <a:t>13</a:t>
                      </a:r>
                    </a:p>
                  </a:txBody>
                  <a:tcPr marL="9525" marR="9525" marT="9525" marB="0" anchor="b"/>
                </a:tc>
                <a:tc>
                  <a:txBody>
                    <a:bodyPr/>
                    <a:lstStyle/>
                    <a:p>
                      <a:pPr algn="r" fontAlgn="b"/>
                      <a:r>
                        <a:rPr lang="en-US" sz="2000" b="0" i="0" u="none" strike="noStrike" dirty="0">
                          <a:solidFill>
                            <a:srgbClr val="000000"/>
                          </a:solidFill>
                          <a:effectLst/>
                          <a:latin typeface="Calibri"/>
                        </a:rPr>
                        <a:t>13</a:t>
                      </a:r>
                    </a:p>
                  </a:txBody>
                  <a:tcPr marL="9525" marR="9525" marT="9525" marB="0" anchor="b"/>
                </a:tc>
              </a:tr>
            </a:tbl>
          </a:graphicData>
        </a:graphic>
      </p:graphicFrame>
      <p:sp>
        <p:nvSpPr>
          <p:cNvPr id="6" name="TextBox 5"/>
          <p:cNvSpPr txBox="1"/>
          <p:nvPr/>
        </p:nvSpPr>
        <p:spPr>
          <a:xfrm>
            <a:off x="475488" y="5029200"/>
            <a:ext cx="8229600" cy="923330"/>
          </a:xfrm>
          <a:prstGeom prst="rect">
            <a:avLst/>
          </a:prstGeom>
          <a:noFill/>
        </p:spPr>
        <p:txBody>
          <a:bodyPr wrap="square" rtlCol="0">
            <a:spAutoFit/>
          </a:bodyPr>
          <a:lstStyle/>
          <a:p>
            <a:pPr>
              <a:buClr>
                <a:srgbClr val="92D050"/>
              </a:buClr>
            </a:pPr>
            <a:r>
              <a:rPr lang="en-US" dirty="0" smtClean="0"/>
              <a:t>*Beginning in August 2008, field blank collection was moved to back-up sites.  No data is reported in 2008 for number of back up and field blank sites since it changed mid-year. </a:t>
            </a:r>
            <a:endParaRPr lang="en-US" dirty="0"/>
          </a:p>
        </p:txBody>
      </p:sp>
    </p:spTree>
    <p:extLst>
      <p:ext uri="{BB962C8B-B14F-4D97-AF65-F5344CB8AC3E}">
        <p14:creationId xmlns:p14="http://schemas.microsoft.com/office/powerpoint/2010/main" val="3305982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Data on IMPROVE back-ups and field blanks</a:t>
            </a:r>
            <a:endParaRPr lang="en-US" dirty="0"/>
          </a:p>
        </p:txBody>
      </p:sp>
      <p:sp>
        <p:nvSpPr>
          <p:cNvPr id="4" name="Slide Number Placeholder 3"/>
          <p:cNvSpPr>
            <a:spLocks noGrp="1"/>
          </p:cNvSpPr>
          <p:nvPr>
            <p:ph type="sldNum" sz="quarter" idx="12"/>
          </p:nvPr>
        </p:nvSpPr>
        <p:spPr/>
        <p:txBody>
          <a:bodyPr/>
          <a:lstStyle/>
          <a:p>
            <a:pPr>
              <a:defRPr/>
            </a:pPr>
            <a:fld id="{31CB117C-4FEC-42E5-80F7-1AEF89A66B6D}" type="slidenum">
              <a:rPr lang="en-US" smtClean="0"/>
              <a:pPr>
                <a:defRPr/>
              </a:pPr>
              <a:t>32</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838491756"/>
              </p:ext>
            </p:extLst>
          </p:nvPr>
        </p:nvGraphicFramePr>
        <p:xfrm>
          <a:off x="533400" y="1600200"/>
          <a:ext cx="8001000" cy="3889664"/>
        </p:xfrm>
        <a:graphic>
          <a:graphicData uri="http://schemas.openxmlformats.org/drawingml/2006/table">
            <a:tbl>
              <a:tblPr firstRow="1" bandRow="1">
                <a:tableStyleId>{5C22544A-7EE6-4342-B048-85BDC9FD1C3A}</a:tableStyleId>
              </a:tblPr>
              <a:tblGrid>
                <a:gridCol w="1981200"/>
                <a:gridCol w="838200"/>
                <a:gridCol w="838200"/>
                <a:gridCol w="838200"/>
                <a:gridCol w="838200"/>
                <a:gridCol w="838200"/>
                <a:gridCol w="990600"/>
                <a:gridCol w="838200"/>
              </a:tblGrid>
              <a:tr h="803564">
                <a:tc>
                  <a:txBody>
                    <a:bodyPr/>
                    <a:lstStyle/>
                    <a:p>
                      <a:pPr algn="l" fontAlgn="b"/>
                      <a:r>
                        <a:rPr lang="en-US" sz="2000" b="0" i="0" u="none" strike="noStrike" dirty="0" smtClean="0">
                          <a:solidFill>
                            <a:srgbClr val="000000"/>
                          </a:solidFill>
                          <a:effectLst/>
                          <a:latin typeface="Calibri"/>
                        </a:rPr>
                        <a:t>Filters</a:t>
                      </a:r>
                      <a:r>
                        <a:rPr lang="en-US" sz="2000" b="0" i="0" u="none" strike="noStrike" baseline="0" dirty="0" smtClean="0">
                          <a:solidFill>
                            <a:srgbClr val="000000"/>
                          </a:solidFill>
                          <a:effectLst/>
                          <a:latin typeface="Calibri"/>
                        </a:rPr>
                        <a:t> analyzed</a:t>
                      </a:r>
                      <a:endParaRPr lang="en-US" sz="2000" b="0" i="0" u="none" strike="noStrike" dirty="0">
                        <a:solidFill>
                          <a:srgbClr val="000000"/>
                        </a:solidFill>
                        <a:effectLst/>
                        <a:latin typeface="Calibri"/>
                      </a:endParaRPr>
                    </a:p>
                  </a:txBody>
                  <a:tcPr marL="9525" marR="9525" marT="9525" marB="0" anchor="b"/>
                </a:tc>
                <a:tc>
                  <a:txBody>
                    <a:bodyPr/>
                    <a:lstStyle/>
                    <a:p>
                      <a:pPr algn="r" fontAlgn="b"/>
                      <a:r>
                        <a:rPr lang="en-US" sz="2000" b="0" i="0" u="none" strike="noStrike" dirty="0">
                          <a:solidFill>
                            <a:srgbClr val="000000"/>
                          </a:solidFill>
                          <a:effectLst/>
                          <a:latin typeface="Calibri"/>
                        </a:rPr>
                        <a:t>2005</a:t>
                      </a:r>
                    </a:p>
                  </a:txBody>
                  <a:tcPr marL="9525" marR="9525" marT="9525" marB="0" anchor="b"/>
                </a:tc>
                <a:tc>
                  <a:txBody>
                    <a:bodyPr/>
                    <a:lstStyle/>
                    <a:p>
                      <a:pPr algn="r" fontAlgn="b"/>
                      <a:r>
                        <a:rPr lang="en-US" sz="2000" b="0" i="0" u="none" strike="noStrike" dirty="0">
                          <a:solidFill>
                            <a:srgbClr val="000000"/>
                          </a:solidFill>
                          <a:effectLst/>
                          <a:latin typeface="Calibri"/>
                        </a:rPr>
                        <a:t>2006</a:t>
                      </a:r>
                    </a:p>
                  </a:txBody>
                  <a:tcPr marL="9525" marR="9525" marT="9525" marB="0" anchor="b"/>
                </a:tc>
                <a:tc>
                  <a:txBody>
                    <a:bodyPr/>
                    <a:lstStyle/>
                    <a:p>
                      <a:pPr algn="r" fontAlgn="b"/>
                      <a:r>
                        <a:rPr lang="en-US" sz="2000" b="0" i="0" u="none" strike="noStrike" dirty="0">
                          <a:solidFill>
                            <a:srgbClr val="000000"/>
                          </a:solidFill>
                          <a:effectLst/>
                          <a:latin typeface="Calibri"/>
                        </a:rPr>
                        <a:t>2007</a:t>
                      </a:r>
                    </a:p>
                  </a:txBody>
                  <a:tcPr marL="9525" marR="9525" marT="9525" marB="0" anchor="b"/>
                </a:tc>
                <a:tc>
                  <a:txBody>
                    <a:bodyPr/>
                    <a:lstStyle/>
                    <a:p>
                      <a:pPr algn="r" fontAlgn="b"/>
                      <a:r>
                        <a:rPr lang="en-US" sz="2000" b="0" i="0" u="none" strike="noStrike" dirty="0" smtClean="0">
                          <a:solidFill>
                            <a:srgbClr val="000000"/>
                          </a:solidFill>
                          <a:effectLst/>
                          <a:latin typeface="Calibri"/>
                        </a:rPr>
                        <a:t>2008</a:t>
                      </a:r>
                      <a:endParaRPr lang="en-US" sz="2000" b="0" i="0" u="none" strike="noStrike" dirty="0">
                        <a:solidFill>
                          <a:srgbClr val="000000"/>
                        </a:solidFill>
                        <a:effectLst/>
                        <a:latin typeface="Calibri"/>
                      </a:endParaRPr>
                    </a:p>
                  </a:txBody>
                  <a:tcPr marL="9525" marR="9525" marT="9525" marB="0" anchor="b"/>
                </a:tc>
                <a:tc>
                  <a:txBody>
                    <a:bodyPr/>
                    <a:lstStyle/>
                    <a:p>
                      <a:pPr algn="r" fontAlgn="b"/>
                      <a:r>
                        <a:rPr lang="en-US" sz="2000" b="0" i="0" u="none" strike="noStrike" dirty="0">
                          <a:solidFill>
                            <a:srgbClr val="000000"/>
                          </a:solidFill>
                          <a:effectLst/>
                          <a:latin typeface="Calibri"/>
                        </a:rPr>
                        <a:t>2009</a:t>
                      </a:r>
                    </a:p>
                  </a:txBody>
                  <a:tcPr marL="9525" marR="9525" marT="9525" marB="0" anchor="b"/>
                </a:tc>
                <a:tc>
                  <a:txBody>
                    <a:bodyPr/>
                    <a:lstStyle/>
                    <a:p>
                      <a:pPr algn="r" fontAlgn="b"/>
                      <a:r>
                        <a:rPr lang="en-US" sz="2000" b="0" i="0" u="none" strike="noStrike" dirty="0">
                          <a:solidFill>
                            <a:srgbClr val="000000"/>
                          </a:solidFill>
                          <a:effectLst/>
                          <a:latin typeface="Calibri"/>
                        </a:rPr>
                        <a:t>2010</a:t>
                      </a:r>
                    </a:p>
                  </a:txBody>
                  <a:tcPr marL="9525" marR="9525" marT="9525" marB="0" anchor="b"/>
                </a:tc>
                <a:tc>
                  <a:txBody>
                    <a:bodyPr/>
                    <a:lstStyle/>
                    <a:p>
                      <a:pPr algn="r" fontAlgn="b"/>
                      <a:r>
                        <a:rPr lang="en-US" sz="2000" b="0" i="0" u="none" strike="noStrike" dirty="0">
                          <a:solidFill>
                            <a:srgbClr val="000000"/>
                          </a:solidFill>
                          <a:effectLst/>
                          <a:latin typeface="Calibri"/>
                        </a:rPr>
                        <a:t>2011</a:t>
                      </a:r>
                    </a:p>
                  </a:txBody>
                  <a:tcPr marL="9525" marR="9525" marT="9525" marB="0" anchor="b"/>
                </a:tc>
              </a:tr>
              <a:tr h="468745">
                <a:tc>
                  <a:txBody>
                    <a:bodyPr/>
                    <a:lstStyle/>
                    <a:p>
                      <a:pPr algn="l" fontAlgn="b"/>
                      <a:r>
                        <a:rPr lang="en-US" sz="2000" b="0" i="0" u="none" strike="noStrike" dirty="0" smtClean="0">
                          <a:solidFill>
                            <a:srgbClr val="000000"/>
                          </a:solidFill>
                          <a:effectLst/>
                          <a:latin typeface="Calibri"/>
                        </a:rPr>
                        <a:t>Number</a:t>
                      </a:r>
                      <a:r>
                        <a:rPr lang="en-US" sz="2000" b="0" i="0" u="none" strike="noStrike" baseline="0" dirty="0" smtClean="0">
                          <a:solidFill>
                            <a:srgbClr val="000000"/>
                          </a:solidFill>
                          <a:effectLst/>
                          <a:latin typeface="Calibri"/>
                        </a:rPr>
                        <a:t> of field </a:t>
                      </a:r>
                      <a:r>
                        <a:rPr lang="en-US" sz="2000" b="0" i="0" u="none" strike="noStrike" dirty="0" smtClean="0">
                          <a:solidFill>
                            <a:srgbClr val="000000"/>
                          </a:solidFill>
                          <a:effectLst/>
                          <a:latin typeface="Calibri"/>
                        </a:rPr>
                        <a:t>blanks analyzed</a:t>
                      </a:r>
                      <a:endParaRPr lang="en-US" sz="2000" b="0" i="0" u="none" strike="noStrike" dirty="0">
                        <a:solidFill>
                          <a:srgbClr val="000000"/>
                        </a:solidFill>
                        <a:effectLst/>
                        <a:latin typeface="Calibri"/>
                      </a:endParaRPr>
                    </a:p>
                  </a:txBody>
                  <a:tcPr marL="9525" marR="9525" marT="9525" marB="0" anchor="b"/>
                </a:tc>
                <a:tc>
                  <a:txBody>
                    <a:bodyPr/>
                    <a:lstStyle/>
                    <a:p>
                      <a:pPr algn="r" fontAlgn="b"/>
                      <a:r>
                        <a:rPr lang="en-US" sz="2000" b="0" i="0" u="none" strike="noStrike">
                          <a:solidFill>
                            <a:srgbClr val="000000"/>
                          </a:solidFill>
                          <a:effectLst/>
                          <a:latin typeface="Calibri"/>
                        </a:rPr>
                        <a:t>490</a:t>
                      </a:r>
                    </a:p>
                  </a:txBody>
                  <a:tcPr marL="9525" marR="9525" marT="9525" marB="0" anchor="b"/>
                </a:tc>
                <a:tc>
                  <a:txBody>
                    <a:bodyPr/>
                    <a:lstStyle/>
                    <a:p>
                      <a:pPr algn="r" fontAlgn="b"/>
                      <a:r>
                        <a:rPr lang="en-US" sz="2000" b="0" i="0" u="none" strike="noStrike">
                          <a:solidFill>
                            <a:srgbClr val="000000"/>
                          </a:solidFill>
                          <a:effectLst/>
                          <a:latin typeface="Calibri"/>
                        </a:rPr>
                        <a:t>461</a:t>
                      </a:r>
                    </a:p>
                  </a:txBody>
                  <a:tcPr marL="9525" marR="9525" marT="9525" marB="0" anchor="b"/>
                </a:tc>
                <a:tc>
                  <a:txBody>
                    <a:bodyPr/>
                    <a:lstStyle/>
                    <a:p>
                      <a:pPr algn="r" fontAlgn="b"/>
                      <a:r>
                        <a:rPr lang="en-US" sz="2000" b="0" i="0" u="none" strike="noStrike">
                          <a:solidFill>
                            <a:srgbClr val="000000"/>
                          </a:solidFill>
                          <a:effectLst/>
                          <a:latin typeface="Calibri"/>
                        </a:rPr>
                        <a:t>471</a:t>
                      </a:r>
                    </a:p>
                  </a:txBody>
                  <a:tcPr marL="9525" marR="9525" marT="9525" marB="0" anchor="b"/>
                </a:tc>
                <a:tc>
                  <a:txBody>
                    <a:bodyPr/>
                    <a:lstStyle/>
                    <a:p>
                      <a:pPr algn="r" fontAlgn="b"/>
                      <a:r>
                        <a:rPr lang="en-US" sz="2000" b="0" i="0" u="none" strike="noStrike">
                          <a:solidFill>
                            <a:srgbClr val="000000"/>
                          </a:solidFill>
                          <a:effectLst/>
                          <a:latin typeface="Calibri"/>
                        </a:rPr>
                        <a:t>469</a:t>
                      </a:r>
                    </a:p>
                  </a:txBody>
                  <a:tcPr marL="9525" marR="9525" marT="9525" marB="0" anchor="b"/>
                </a:tc>
                <a:tc>
                  <a:txBody>
                    <a:bodyPr/>
                    <a:lstStyle/>
                    <a:p>
                      <a:pPr algn="r" fontAlgn="b"/>
                      <a:r>
                        <a:rPr lang="en-US" sz="2000" b="0" i="0" u="none" strike="noStrike">
                          <a:solidFill>
                            <a:srgbClr val="000000"/>
                          </a:solidFill>
                          <a:effectLst/>
                          <a:latin typeface="Calibri"/>
                        </a:rPr>
                        <a:t>492</a:t>
                      </a:r>
                    </a:p>
                  </a:txBody>
                  <a:tcPr marL="9525" marR="9525" marT="9525" marB="0" anchor="b"/>
                </a:tc>
                <a:tc>
                  <a:txBody>
                    <a:bodyPr/>
                    <a:lstStyle/>
                    <a:p>
                      <a:pPr algn="r" fontAlgn="b"/>
                      <a:r>
                        <a:rPr lang="en-US" sz="2000" b="0" i="0" u="none" strike="noStrike">
                          <a:solidFill>
                            <a:srgbClr val="000000"/>
                          </a:solidFill>
                          <a:effectLst/>
                          <a:latin typeface="Calibri"/>
                        </a:rPr>
                        <a:t>417</a:t>
                      </a:r>
                    </a:p>
                  </a:txBody>
                  <a:tcPr marL="9525" marR="9525" marT="9525" marB="0" anchor="b"/>
                </a:tc>
                <a:tc>
                  <a:txBody>
                    <a:bodyPr/>
                    <a:lstStyle/>
                    <a:p>
                      <a:pPr algn="r" fontAlgn="b"/>
                      <a:r>
                        <a:rPr lang="en-US" sz="2000" b="0" i="0" u="none" strike="noStrike">
                          <a:solidFill>
                            <a:srgbClr val="000000"/>
                          </a:solidFill>
                          <a:effectLst/>
                          <a:latin typeface="Calibri"/>
                        </a:rPr>
                        <a:t>396</a:t>
                      </a:r>
                    </a:p>
                  </a:txBody>
                  <a:tcPr marL="9525" marR="9525" marT="9525" marB="0" anchor="b"/>
                </a:tc>
              </a:tr>
              <a:tr h="468745">
                <a:tc>
                  <a:txBody>
                    <a:bodyPr/>
                    <a:lstStyle/>
                    <a:p>
                      <a:pPr algn="l" fontAlgn="b"/>
                      <a:r>
                        <a:rPr lang="en-US" sz="2000" b="0" i="0" u="none" strike="noStrike" dirty="0" smtClean="0">
                          <a:solidFill>
                            <a:srgbClr val="000000"/>
                          </a:solidFill>
                          <a:effectLst/>
                          <a:latin typeface="Calibri"/>
                        </a:rPr>
                        <a:t>Number</a:t>
                      </a:r>
                      <a:r>
                        <a:rPr lang="en-US" sz="2000" b="0" i="0" u="none" strike="noStrike" baseline="0" dirty="0" smtClean="0">
                          <a:solidFill>
                            <a:srgbClr val="000000"/>
                          </a:solidFill>
                          <a:effectLst/>
                          <a:latin typeface="Calibri"/>
                        </a:rPr>
                        <a:t> of </a:t>
                      </a:r>
                      <a:r>
                        <a:rPr lang="en-US" sz="2000" b="0" i="0" u="none" strike="noStrike" dirty="0" smtClean="0">
                          <a:solidFill>
                            <a:srgbClr val="000000"/>
                          </a:solidFill>
                          <a:effectLst/>
                          <a:latin typeface="Calibri"/>
                        </a:rPr>
                        <a:t>back-up filters analyzed</a:t>
                      </a:r>
                      <a:endParaRPr lang="en-US" sz="2000" b="0" i="0" u="none" strike="noStrike" dirty="0">
                        <a:solidFill>
                          <a:srgbClr val="000000"/>
                        </a:solidFill>
                        <a:effectLst/>
                        <a:latin typeface="Calibri"/>
                      </a:endParaRPr>
                    </a:p>
                  </a:txBody>
                  <a:tcPr marL="9525" marR="9525" marT="9525" marB="0" anchor="b"/>
                </a:tc>
                <a:tc>
                  <a:txBody>
                    <a:bodyPr/>
                    <a:lstStyle/>
                    <a:p>
                      <a:pPr algn="r" fontAlgn="b"/>
                      <a:r>
                        <a:rPr lang="en-US" sz="2000" b="0" i="0" u="none" strike="noStrike" dirty="0">
                          <a:solidFill>
                            <a:srgbClr val="000000"/>
                          </a:solidFill>
                          <a:effectLst/>
                          <a:latin typeface="Calibri"/>
                        </a:rPr>
                        <a:t>699</a:t>
                      </a:r>
                    </a:p>
                  </a:txBody>
                  <a:tcPr marL="9525" marR="9525" marT="9525" marB="0" anchor="b"/>
                </a:tc>
                <a:tc>
                  <a:txBody>
                    <a:bodyPr/>
                    <a:lstStyle/>
                    <a:p>
                      <a:pPr algn="r" fontAlgn="b"/>
                      <a:r>
                        <a:rPr lang="en-US" sz="2000" b="0" i="0" u="none" strike="noStrike" dirty="0">
                          <a:solidFill>
                            <a:srgbClr val="000000"/>
                          </a:solidFill>
                          <a:effectLst/>
                          <a:latin typeface="Calibri"/>
                        </a:rPr>
                        <a:t>700</a:t>
                      </a:r>
                    </a:p>
                  </a:txBody>
                  <a:tcPr marL="9525" marR="9525" marT="9525" marB="0" anchor="b"/>
                </a:tc>
                <a:tc>
                  <a:txBody>
                    <a:bodyPr/>
                    <a:lstStyle/>
                    <a:p>
                      <a:pPr algn="r" fontAlgn="b"/>
                      <a:r>
                        <a:rPr lang="en-US" sz="2000" b="0" i="0" u="none" strike="noStrike" dirty="0">
                          <a:solidFill>
                            <a:srgbClr val="000000"/>
                          </a:solidFill>
                          <a:effectLst/>
                          <a:latin typeface="Calibri"/>
                        </a:rPr>
                        <a:t>704</a:t>
                      </a:r>
                    </a:p>
                  </a:txBody>
                  <a:tcPr marL="9525" marR="9525" marT="9525" marB="0" anchor="b"/>
                </a:tc>
                <a:tc>
                  <a:txBody>
                    <a:bodyPr/>
                    <a:lstStyle/>
                    <a:p>
                      <a:pPr algn="r" fontAlgn="b"/>
                      <a:r>
                        <a:rPr lang="en-US" sz="2000" b="0" i="0" u="none" strike="noStrike" dirty="0">
                          <a:solidFill>
                            <a:srgbClr val="000000"/>
                          </a:solidFill>
                          <a:effectLst/>
                          <a:latin typeface="Calibri"/>
                        </a:rPr>
                        <a:t>900</a:t>
                      </a:r>
                    </a:p>
                  </a:txBody>
                  <a:tcPr marL="9525" marR="9525" marT="9525" marB="0" anchor="b"/>
                </a:tc>
                <a:tc>
                  <a:txBody>
                    <a:bodyPr/>
                    <a:lstStyle/>
                    <a:p>
                      <a:pPr algn="r" fontAlgn="b"/>
                      <a:r>
                        <a:rPr lang="en-US" sz="2000" b="0" i="0" u="none" strike="noStrike">
                          <a:solidFill>
                            <a:srgbClr val="000000"/>
                          </a:solidFill>
                          <a:effectLst/>
                          <a:latin typeface="Calibri"/>
                        </a:rPr>
                        <a:t>1416</a:t>
                      </a:r>
                    </a:p>
                  </a:txBody>
                  <a:tcPr marL="9525" marR="9525" marT="9525" marB="0" anchor="b"/>
                </a:tc>
                <a:tc>
                  <a:txBody>
                    <a:bodyPr/>
                    <a:lstStyle/>
                    <a:p>
                      <a:pPr algn="r" fontAlgn="b"/>
                      <a:r>
                        <a:rPr lang="en-US" sz="2000" b="0" i="0" u="none" strike="noStrike">
                          <a:solidFill>
                            <a:srgbClr val="000000"/>
                          </a:solidFill>
                          <a:effectLst/>
                          <a:latin typeface="Calibri"/>
                        </a:rPr>
                        <a:t>1574</a:t>
                      </a:r>
                    </a:p>
                  </a:txBody>
                  <a:tcPr marL="9525" marR="9525" marT="9525" marB="0" anchor="b"/>
                </a:tc>
                <a:tc>
                  <a:txBody>
                    <a:bodyPr/>
                    <a:lstStyle/>
                    <a:p>
                      <a:pPr algn="r" fontAlgn="b"/>
                      <a:r>
                        <a:rPr lang="en-US" sz="2000" b="0" i="0" u="none" strike="noStrike">
                          <a:solidFill>
                            <a:srgbClr val="000000"/>
                          </a:solidFill>
                          <a:effectLst/>
                          <a:latin typeface="Calibri"/>
                        </a:rPr>
                        <a:t>1441</a:t>
                      </a:r>
                    </a:p>
                  </a:txBody>
                  <a:tcPr marL="9525" marR="9525" marT="9525" marB="0" anchor="b"/>
                </a:tc>
              </a:tr>
              <a:tr h="468745">
                <a:tc>
                  <a:txBody>
                    <a:bodyPr/>
                    <a:lstStyle/>
                    <a:p>
                      <a:pPr algn="l" fontAlgn="b"/>
                      <a:r>
                        <a:rPr lang="en-US" sz="2000" b="0" i="0" u="none" strike="noStrike" dirty="0" smtClean="0">
                          <a:solidFill>
                            <a:srgbClr val="000000"/>
                          </a:solidFill>
                          <a:effectLst/>
                          <a:latin typeface="Calibri"/>
                        </a:rPr>
                        <a:t>Percentage</a:t>
                      </a:r>
                      <a:r>
                        <a:rPr lang="en-US" sz="2000" b="0" i="0" u="none" strike="noStrike" baseline="0" dirty="0" smtClean="0">
                          <a:solidFill>
                            <a:srgbClr val="000000"/>
                          </a:solidFill>
                          <a:effectLst/>
                          <a:latin typeface="Calibri"/>
                        </a:rPr>
                        <a:t> of field </a:t>
                      </a:r>
                      <a:r>
                        <a:rPr lang="en-US" sz="2000" b="0" i="0" u="none" strike="noStrike" dirty="0" smtClean="0">
                          <a:solidFill>
                            <a:srgbClr val="000000"/>
                          </a:solidFill>
                          <a:effectLst/>
                          <a:latin typeface="Calibri"/>
                        </a:rPr>
                        <a:t>blank filters</a:t>
                      </a:r>
                      <a:r>
                        <a:rPr lang="en-US" sz="2000" b="0" i="0" u="none" strike="noStrike" baseline="0" dirty="0" smtClean="0">
                          <a:solidFill>
                            <a:srgbClr val="000000"/>
                          </a:solidFill>
                          <a:effectLst/>
                          <a:latin typeface="Calibri"/>
                        </a:rPr>
                        <a:t> </a:t>
                      </a:r>
                      <a:r>
                        <a:rPr lang="en-US" sz="2000" b="0" i="0" u="none" strike="noStrike" dirty="0" smtClean="0">
                          <a:solidFill>
                            <a:srgbClr val="000000"/>
                          </a:solidFill>
                          <a:effectLst/>
                          <a:latin typeface="Calibri"/>
                        </a:rPr>
                        <a:t> in network</a:t>
                      </a:r>
                      <a:endParaRPr lang="en-US" sz="2000" b="0" i="0" u="none" strike="noStrike" dirty="0">
                        <a:solidFill>
                          <a:srgbClr val="000000"/>
                        </a:solidFill>
                        <a:effectLst/>
                        <a:latin typeface="Calibri"/>
                      </a:endParaRPr>
                    </a:p>
                  </a:txBody>
                  <a:tcPr marL="9525" marR="9525" marT="9525" marB="0" anchor="b"/>
                </a:tc>
                <a:tc>
                  <a:txBody>
                    <a:bodyPr/>
                    <a:lstStyle/>
                    <a:p>
                      <a:pPr algn="r" fontAlgn="b"/>
                      <a:r>
                        <a:rPr lang="en-US" sz="2000" b="0" i="0" u="none" strike="noStrike">
                          <a:solidFill>
                            <a:srgbClr val="000000"/>
                          </a:solidFill>
                          <a:effectLst/>
                          <a:latin typeface="Calibri"/>
                        </a:rPr>
                        <a:t>2.4</a:t>
                      </a:r>
                    </a:p>
                  </a:txBody>
                  <a:tcPr marL="9525" marR="9525" marT="9525" marB="0" anchor="b"/>
                </a:tc>
                <a:tc>
                  <a:txBody>
                    <a:bodyPr/>
                    <a:lstStyle/>
                    <a:p>
                      <a:pPr algn="r" fontAlgn="b"/>
                      <a:r>
                        <a:rPr lang="en-US" sz="2000" b="0" i="0" u="none" strike="noStrike">
                          <a:solidFill>
                            <a:srgbClr val="000000"/>
                          </a:solidFill>
                          <a:effectLst/>
                          <a:latin typeface="Calibri"/>
                        </a:rPr>
                        <a:t>2.3</a:t>
                      </a:r>
                    </a:p>
                  </a:txBody>
                  <a:tcPr marL="9525" marR="9525" marT="9525" marB="0" anchor="b"/>
                </a:tc>
                <a:tc>
                  <a:txBody>
                    <a:bodyPr/>
                    <a:lstStyle/>
                    <a:p>
                      <a:pPr algn="r" fontAlgn="b"/>
                      <a:r>
                        <a:rPr lang="en-US" sz="2000" b="0" i="0" u="none" strike="noStrike">
                          <a:solidFill>
                            <a:srgbClr val="000000"/>
                          </a:solidFill>
                          <a:effectLst/>
                          <a:latin typeface="Calibri"/>
                        </a:rPr>
                        <a:t>2.3</a:t>
                      </a:r>
                    </a:p>
                  </a:txBody>
                  <a:tcPr marL="9525" marR="9525" marT="9525" marB="0" anchor="b"/>
                </a:tc>
                <a:tc>
                  <a:txBody>
                    <a:bodyPr/>
                    <a:lstStyle/>
                    <a:p>
                      <a:pPr algn="r" fontAlgn="b"/>
                      <a:r>
                        <a:rPr lang="en-US" sz="2000" b="0" i="0" u="none" strike="noStrike" dirty="0">
                          <a:solidFill>
                            <a:srgbClr val="000000"/>
                          </a:solidFill>
                          <a:effectLst/>
                          <a:latin typeface="Calibri"/>
                        </a:rPr>
                        <a:t>2.3</a:t>
                      </a:r>
                    </a:p>
                  </a:txBody>
                  <a:tcPr marL="9525" marR="9525" marT="9525" marB="0" anchor="b"/>
                </a:tc>
                <a:tc>
                  <a:txBody>
                    <a:bodyPr/>
                    <a:lstStyle/>
                    <a:p>
                      <a:pPr algn="r" fontAlgn="b"/>
                      <a:r>
                        <a:rPr lang="en-US" sz="2000" b="0" i="0" u="none" strike="noStrike" dirty="0">
                          <a:solidFill>
                            <a:srgbClr val="000000"/>
                          </a:solidFill>
                          <a:effectLst/>
                          <a:latin typeface="Calibri"/>
                        </a:rPr>
                        <a:t>2.4</a:t>
                      </a:r>
                    </a:p>
                  </a:txBody>
                  <a:tcPr marL="9525" marR="9525" marT="9525" marB="0" anchor="b"/>
                </a:tc>
                <a:tc>
                  <a:txBody>
                    <a:bodyPr/>
                    <a:lstStyle/>
                    <a:p>
                      <a:pPr algn="r" fontAlgn="b"/>
                      <a:r>
                        <a:rPr lang="en-US" sz="2000" b="0" i="0" u="none" strike="noStrike">
                          <a:solidFill>
                            <a:srgbClr val="000000"/>
                          </a:solidFill>
                          <a:effectLst/>
                          <a:latin typeface="Calibri"/>
                        </a:rPr>
                        <a:t>2.0</a:t>
                      </a:r>
                    </a:p>
                  </a:txBody>
                  <a:tcPr marL="9525" marR="9525" marT="9525" marB="0" anchor="b"/>
                </a:tc>
                <a:tc>
                  <a:txBody>
                    <a:bodyPr/>
                    <a:lstStyle/>
                    <a:p>
                      <a:pPr algn="r" fontAlgn="b"/>
                      <a:r>
                        <a:rPr lang="en-US" sz="2000" b="0" i="0" u="none" strike="noStrike">
                          <a:solidFill>
                            <a:srgbClr val="000000"/>
                          </a:solidFill>
                          <a:effectLst/>
                          <a:latin typeface="Calibri"/>
                        </a:rPr>
                        <a:t>2.0</a:t>
                      </a:r>
                    </a:p>
                  </a:txBody>
                  <a:tcPr marL="9525" marR="9525" marT="9525" marB="0" anchor="b"/>
                </a:tc>
              </a:tr>
              <a:tr h="468745">
                <a:tc>
                  <a:txBody>
                    <a:bodyPr/>
                    <a:lstStyle/>
                    <a:p>
                      <a:pPr algn="l" fontAlgn="b"/>
                      <a:r>
                        <a:rPr lang="en-US" sz="2000" b="0" i="0" u="none" strike="noStrike" dirty="0" smtClean="0">
                          <a:solidFill>
                            <a:srgbClr val="000000"/>
                          </a:solidFill>
                          <a:effectLst/>
                          <a:latin typeface="Calibri"/>
                        </a:rPr>
                        <a:t>Percentage</a:t>
                      </a:r>
                      <a:r>
                        <a:rPr lang="en-US" sz="2000" b="0" i="0" u="none" strike="noStrike" baseline="0" dirty="0" smtClean="0">
                          <a:solidFill>
                            <a:srgbClr val="000000"/>
                          </a:solidFill>
                          <a:effectLst/>
                          <a:latin typeface="Calibri"/>
                        </a:rPr>
                        <a:t> of back-ups in network</a:t>
                      </a:r>
                      <a:endParaRPr lang="en-US" sz="2000" b="0" i="0" u="none" strike="noStrike" dirty="0">
                        <a:solidFill>
                          <a:srgbClr val="000000"/>
                        </a:solidFill>
                        <a:effectLst/>
                        <a:latin typeface="Calibri"/>
                      </a:endParaRPr>
                    </a:p>
                  </a:txBody>
                  <a:tcPr marL="9525" marR="9525" marT="9525" marB="0" anchor="b"/>
                </a:tc>
                <a:tc>
                  <a:txBody>
                    <a:bodyPr/>
                    <a:lstStyle/>
                    <a:p>
                      <a:pPr algn="r" fontAlgn="b"/>
                      <a:r>
                        <a:rPr lang="en-US" sz="2000" b="0" i="0" u="none" strike="noStrike">
                          <a:solidFill>
                            <a:srgbClr val="000000"/>
                          </a:solidFill>
                          <a:effectLst/>
                          <a:latin typeface="Calibri"/>
                        </a:rPr>
                        <a:t>3.4</a:t>
                      </a:r>
                    </a:p>
                  </a:txBody>
                  <a:tcPr marL="9525" marR="9525" marT="9525" marB="0" anchor="b"/>
                </a:tc>
                <a:tc>
                  <a:txBody>
                    <a:bodyPr/>
                    <a:lstStyle/>
                    <a:p>
                      <a:pPr algn="r" fontAlgn="b"/>
                      <a:r>
                        <a:rPr lang="en-US" sz="2000" b="0" i="0" u="none" strike="noStrike">
                          <a:solidFill>
                            <a:srgbClr val="000000"/>
                          </a:solidFill>
                          <a:effectLst/>
                          <a:latin typeface="Calibri"/>
                        </a:rPr>
                        <a:t>3.5</a:t>
                      </a:r>
                    </a:p>
                  </a:txBody>
                  <a:tcPr marL="9525" marR="9525" marT="9525" marB="0" anchor="b"/>
                </a:tc>
                <a:tc>
                  <a:txBody>
                    <a:bodyPr/>
                    <a:lstStyle/>
                    <a:p>
                      <a:pPr algn="r" fontAlgn="b"/>
                      <a:r>
                        <a:rPr lang="en-US" sz="2000" b="0" i="0" u="none" strike="noStrike">
                          <a:solidFill>
                            <a:srgbClr val="000000"/>
                          </a:solidFill>
                          <a:effectLst/>
                          <a:latin typeface="Calibri"/>
                        </a:rPr>
                        <a:t>3.4</a:t>
                      </a:r>
                    </a:p>
                  </a:txBody>
                  <a:tcPr marL="9525" marR="9525" marT="9525" marB="0" anchor="b"/>
                </a:tc>
                <a:tc>
                  <a:txBody>
                    <a:bodyPr/>
                    <a:lstStyle/>
                    <a:p>
                      <a:pPr algn="r" fontAlgn="b"/>
                      <a:r>
                        <a:rPr lang="en-US" sz="2000" b="0" i="0" u="none" strike="noStrike">
                          <a:solidFill>
                            <a:srgbClr val="000000"/>
                          </a:solidFill>
                          <a:effectLst/>
                          <a:latin typeface="Calibri"/>
                        </a:rPr>
                        <a:t>4.4</a:t>
                      </a:r>
                    </a:p>
                  </a:txBody>
                  <a:tcPr marL="9525" marR="9525" marT="9525" marB="0" anchor="b"/>
                </a:tc>
                <a:tc>
                  <a:txBody>
                    <a:bodyPr/>
                    <a:lstStyle/>
                    <a:p>
                      <a:pPr algn="r" fontAlgn="b"/>
                      <a:r>
                        <a:rPr lang="en-US" sz="2000" b="0" i="0" u="none" strike="noStrike">
                          <a:solidFill>
                            <a:srgbClr val="000000"/>
                          </a:solidFill>
                          <a:effectLst/>
                          <a:latin typeface="Calibri"/>
                        </a:rPr>
                        <a:t>6.9</a:t>
                      </a:r>
                    </a:p>
                  </a:txBody>
                  <a:tcPr marL="9525" marR="9525" marT="9525" marB="0" anchor="b"/>
                </a:tc>
                <a:tc>
                  <a:txBody>
                    <a:bodyPr/>
                    <a:lstStyle/>
                    <a:p>
                      <a:pPr algn="r" fontAlgn="b"/>
                      <a:r>
                        <a:rPr lang="en-US" sz="2000" b="0" i="0" u="none" strike="noStrike" dirty="0">
                          <a:solidFill>
                            <a:srgbClr val="000000"/>
                          </a:solidFill>
                          <a:effectLst/>
                          <a:latin typeface="Calibri"/>
                        </a:rPr>
                        <a:t>7.6</a:t>
                      </a:r>
                    </a:p>
                  </a:txBody>
                  <a:tcPr marL="9525" marR="9525" marT="9525" marB="0" anchor="b"/>
                </a:tc>
                <a:tc>
                  <a:txBody>
                    <a:bodyPr/>
                    <a:lstStyle/>
                    <a:p>
                      <a:pPr algn="r" fontAlgn="b"/>
                      <a:r>
                        <a:rPr lang="en-US" sz="2000" b="0" i="0" u="none" strike="noStrike" dirty="0">
                          <a:solidFill>
                            <a:srgbClr val="000000"/>
                          </a:solidFill>
                          <a:effectLst/>
                          <a:latin typeface="Calibri"/>
                        </a:rPr>
                        <a:t>7.2</a:t>
                      </a:r>
                    </a:p>
                  </a:txBody>
                  <a:tcPr marL="9525" marR="9525" marT="9525" marB="0" anchor="b"/>
                </a:tc>
              </a:tr>
            </a:tbl>
          </a:graphicData>
        </a:graphic>
      </p:graphicFrame>
      <p:sp>
        <p:nvSpPr>
          <p:cNvPr id="3" name="TextBox 2"/>
          <p:cNvSpPr txBox="1"/>
          <p:nvPr/>
        </p:nvSpPr>
        <p:spPr>
          <a:xfrm>
            <a:off x="527304" y="5648741"/>
            <a:ext cx="8229600" cy="1200329"/>
          </a:xfrm>
          <a:prstGeom prst="rect">
            <a:avLst/>
          </a:prstGeom>
          <a:noFill/>
        </p:spPr>
        <p:txBody>
          <a:bodyPr wrap="square" rtlCol="0">
            <a:spAutoFit/>
          </a:bodyPr>
          <a:lstStyle/>
          <a:p>
            <a:r>
              <a:rPr lang="en-US" dirty="0" smtClean="0"/>
              <a:t>NOTE:  Field blanks are collected for one week periods in IMPROVE. Back-ups are collected at the same rate as samples, 1 in 3 days so there are more back-ups than field blanks .  Since 8/08 only 2/3 of collected field blanks are analyzed.  This table reports analyzed filters.  Unanalyzed filters are archived.</a:t>
            </a:r>
            <a:endParaRPr lang="en-US" dirty="0"/>
          </a:p>
        </p:txBody>
      </p:sp>
    </p:spTree>
    <p:extLst>
      <p:ext uri="{BB962C8B-B14F-4D97-AF65-F5344CB8AC3E}">
        <p14:creationId xmlns:p14="http://schemas.microsoft.com/office/powerpoint/2010/main" val="27764203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Data on IMPROVE back-ups and field blanks</a:t>
            </a:r>
          </a:p>
        </p:txBody>
      </p:sp>
      <p:sp>
        <p:nvSpPr>
          <p:cNvPr id="3" name="Content Placeholder 2"/>
          <p:cNvSpPr>
            <a:spLocks noGrp="1"/>
          </p:cNvSpPr>
          <p:nvPr>
            <p:ph idx="1"/>
          </p:nvPr>
        </p:nvSpPr>
        <p:spPr/>
        <p:txBody>
          <a:bodyPr/>
          <a:lstStyle/>
          <a:p>
            <a:r>
              <a:rPr lang="en-US" dirty="0" smtClean="0"/>
              <a:t>In 2005-2007, approximately 3 field blanks were analyzed per site per year.</a:t>
            </a:r>
          </a:p>
          <a:p>
            <a:r>
              <a:rPr lang="en-US" dirty="0" smtClean="0"/>
              <a:t>2009-2011, approximately 35 field blanks were analyzed at each of the 13 sites per year</a:t>
            </a:r>
          </a:p>
          <a:p>
            <a:r>
              <a:rPr lang="en-US" dirty="0" smtClean="0"/>
              <a:t>The percentage of field blanks remained fairly constant from 2005-2011.</a:t>
            </a:r>
          </a:p>
          <a:p>
            <a:r>
              <a:rPr lang="en-US" dirty="0" smtClean="0"/>
              <a:t>The percentage of back-up filters roughly double in 2008.</a:t>
            </a:r>
            <a:endParaRPr lang="en-US" dirty="0"/>
          </a:p>
        </p:txBody>
      </p:sp>
      <p:sp>
        <p:nvSpPr>
          <p:cNvPr id="4" name="Slide Number Placeholder 3"/>
          <p:cNvSpPr>
            <a:spLocks noGrp="1"/>
          </p:cNvSpPr>
          <p:nvPr>
            <p:ph type="sldNum" sz="quarter" idx="12"/>
          </p:nvPr>
        </p:nvSpPr>
        <p:spPr/>
        <p:txBody>
          <a:bodyPr/>
          <a:lstStyle/>
          <a:p>
            <a:pPr>
              <a:defRPr/>
            </a:pPr>
            <a:fld id="{31CB117C-4FEC-42E5-80F7-1AEF89A66B6D}" type="slidenum">
              <a:rPr lang="en-US" smtClean="0"/>
              <a:pPr>
                <a:defRPr/>
              </a:pPr>
              <a:t>33</a:t>
            </a:fld>
            <a:endParaRPr lang="en-US"/>
          </a:p>
        </p:txBody>
      </p:sp>
    </p:spTree>
    <p:extLst>
      <p:ext uri="{BB962C8B-B14F-4D97-AF65-F5344CB8AC3E}">
        <p14:creationId xmlns:p14="http://schemas.microsoft.com/office/powerpoint/2010/main" val="18805976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to IMPROVE back-ups and field blanks in 2013</a:t>
            </a:r>
            <a:endParaRPr lang="en-US" dirty="0"/>
          </a:p>
        </p:txBody>
      </p:sp>
      <p:sp>
        <p:nvSpPr>
          <p:cNvPr id="3" name="Content Placeholder 2"/>
          <p:cNvSpPr>
            <a:spLocks noGrp="1"/>
          </p:cNvSpPr>
          <p:nvPr>
            <p:ph idx="1"/>
          </p:nvPr>
        </p:nvSpPr>
        <p:spPr/>
        <p:txBody>
          <a:bodyPr/>
          <a:lstStyle/>
          <a:p>
            <a:r>
              <a:rPr lang="en-US" dirty="0" smtClean="0"/>
              <a:t>Based on Scott Copeland’s 2/25/13 email regarding budget cuts to IMPROVE, </a:t>
            </a:r>
          </a:p>
          <a:p>
            <a:pPr lvl="1"/>
            <a:r>
              <a:rPr lang="en-US" dirty="0" smtClean="0"/>
              <a:t>Field blanks and back-ups will be collected at original 6 sites only</a:t>
            </a:r>
          </a:p>
          <a:p>
            <a:pPr lvl="1"/>
            <a:r>
              <a:rPr lang="en-US" dirty="0" smtClean="0"/>
              <a:t>Decrease in sample weeks per year and sites</a:t>
            </a:r>
          </a:p>
          <a:p>
            <a:r>
              <a:rPr lang="en-US" dirty="0" smtClean="0"/>
              <a:t>Changes in analyzed filters based on cuts</a:t>
            </a:r>
          </a:p>
          <a:p>
            <a:pPr lvl="1"/>
            <a:r>
              <a:rPr lang="en-US" dirty="0" smtClean="0"/>
              <a:t>Field blanks will decrease from 2% to 1% of the network</a:t>
            </a:r>
          </a:p>
          <a:p>
            <a:pPr lvl="1"/>
            <a:r>
              <a:rPr lang="en-US" dirty="0" smtClean="0"/>
              <a:t>Back-up filters will decrease from 7% to 2.5% of network samples. </a:t>
            </a:r>
            <a:endParaRPr lang="en-US" dirty="0"/>
          </a:p>
        </p:txBody>
      </p:sp>
      <p:sp>
        <p:nvSpPr>
          <p:cNvPr id="4" name="Slide Number Placeholder 3"/>
          <p:cNvSpPr>
            <a:spLocks noGrp="1"/>
          </p:cNvSpPr>
          <p:nvPr>
            <p:ph type="sldNum" sz="quarter" idx="12"/>
          </p:nvPr>
        </p:nvSpPr>
        <p:spPr/>
        <p:txBody>
          <a:bodyPr/>
          <a:lstStyle/>
          <a:p>
            <a:pPr>
              <a:defRPr/>
            </a:pPr>
            <a:fld id="{31CB117C-4FEC-42E5-80F7-1AEF89A66B6D}" type="slidenum">
              <a:rPr lang="en-US" smtClean="0"/>
              <a:pPr>
                <a:defRPr/>
              </a:pPr>
              <a:t>34</a:t>
            </a:fld>
            <a:endParaRPr lang="en-US" dirty="0"/>
          </a:p>
        </p:txBody>
      </p:sp>
    </p:spTree>
    <p:extLst>
      <p:ext uri="{BB962C8B-B14F-4D97-AF65-F5344CB8AC3E}">
        <p14:creationId xmlns:p14="http://schemas.microsoft.com/office/powerpoint/2010/main" val="1970814340"/>
      </p:ext>
    </p:extLst>
  </p:cSld>
  <p:clrMapOvr>
    <a:masterClrMapping/>
  </p:clrMapOvr>
</p:sld>
</file>

<file path=ppt/theme/theme1.xml><?xml version="1.0" encoding="utf-8"?>
<a:theme xmlns:a="http://schemas.openxmlformats.org/drawingml/2006/main" name="Ripple">
  <a:themeElements>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fontScheme name="Ripp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Ripple 1">
        <a:dk1>
          <a:srgbClr val="2B2B85"/>
        </a:dk1>
        <a:lt1>
          <a:srgbClr val="FFFFFF"/>
        </a:lt1>
        <a:dk2>
          <a:srgbClr val="00254A"/>
        </a:dk2>
        <a:lt2>
          <a:srgbClr val="C0C0C0"/>
        </a:lt2>
        <a:accent1>
          <a:srgbClr val="0099FF"/>
        </a:accent1>
        <a:accent2>
          <a:srgbClr val="006699"/>
        </a:accent2>
        <a:accent3>
          <a:srgbClr val="AAACB1"/>
        </a:accent3>
        <a:accent4>
          <a:srgbClr val="DADADA"/>
        </a:accent4>
        <a:accent5>
          <a:srgbClr val="AACAFF"/>
        </a:accent5>
        <a:accent6>
          <a:srgbClr val="005C8A"/>
        </a:accent6>
        <a:hlink>
          <a:srgbClr val="99CCFF"/>
        </a:hlink>
        <a:folHlink>
          <a:srgbClr val="8F8FB5"/>
        </a:folHlink>
      </a:clrScheme>
      <a:clrMap bg1="dk2" tx1="lt1" bg2="dk1" tx2="lt2" accent1="accent1" accent2="accent2" accent3="accent3" accent4="accent4" accent5="accent5" accent6="accent6" hlink="hlink" folHlink="folHlink"/>
    </a:extraClrScheme>
    <a:extraClrScheme>
      <a:clrScheme name="Ripple 2">
        <a:dk1>
          <a:srgbClr val="3B4B5D"/>
        </a:dk1>
        <a:lt1>
          <a:srgbClr val="FFFFFF"/>
        </a:lt1>
        <a:dk2>
          <a:srgbClr val="466886"/>
        </a:dk2>
        <a:lt2>
          <a:srgbClr val="CCECFF"/>
        </a:lt2>
        <a:accent1>
          <a:srgbClr val="6D9D97"/>
        </a:accent1>
        <a:accent2>
          <a:srgbClr val="53718C"/>
        </a:accent2>
        <a:accent3>
          <a:srgbClr val="B0B9C3"/>
        </a:accent3>
        <a:accent4>
          <a:srgbClr val="DADADA"/>
        </a:accent4>
        <a:accent5>
          <a:srgbClr val="BACCC9"/>
        </a:accent5>
        <a:accent6>
          <a:srgbClr val="4A667E"/>
        </a:accent6>
        <a:hlink>
          <a:srgbClr val="99CCFF"/>
        </a:hlink>
        <a:folHlink>
          <a:srgbClr val="A97CF2"/>
        </a:folHlink>
      </a:clrScheme>
      <a:clrMap bg1="dk2" tx1="lt1" bg2="dk1" tx2="lt2" accent1="accent1" accent2="accent2" accent3="accent3" accent4="accent4" accent5="accent5" accent6="accent6" hlink="hlink" folHlink="folHlink"/>
    </a:extraClrScheme>
    <a:extraClrScheme>
      <a:clrScheme name="Ripple 3">
        <a:dk1>
          <a:srgbClr val="008AE8"/>
        </a:dk1>
        <a:lt1>
          <a:srgbClr val="FFFFFF"/>
        </a:lt1>
        <a:dk2>
          <a:srgbClr val="0068AE"/>
        </a:dk2>
        <a:lt2>
          <a:srgbClr val="CCECFF"/>
        </a:lt2>
        <a:accent1>
          <a:srgbClr val="009999"/>
        </a:accent1>
        <a:accent2>
          <a:srgbClr val="0088E4"/>
        </a:accent2>
        <a:accent3>
          <a:srgbClr val="AAB9D3"/>
        </a:accent3>
        <a:accent4>
          <a:srgbClr val="DADADA"/>
        </a:accent4>
        <a:accent5>
          <a:srgbClr val="AACACA"/>
        </a:accent5>
        <a:accent6>
          <a:srgbClr val="007BCF"/>
        </a:accent6>
        <a:hlink>
          <a:srgbClr val="99FF99"/>
        </a:hlink>
        <a:folHlink>
          <a:srgbClr val="AFE1FF"/>
        </a:folHlink>
      </a:clrScheme>
      <a:clrMap bg1="dk2" tx1="lt1" bg2="dk1" tx2="lt2" accent1="accent1" accent2="accent2" accent3="accent3" accent4="accent4" accent5="accent5" accent6="accent6" hlink="hlink" folHlink="folHlink"/>
    </a:extraClrScheme>
    <a:extraClrScheme>
      <a:clrScheme name="Ripple 4">
        <a:dk1>
          <a:srgbClr val="9B69FF"/>
        </a:dk1>
        <a:lt1>
          <a:srgbClr val="FFFFFF"/>
        </a:lt1>
        <a:dk2>
          <a:srgbClr val="666699"/>
        </a:dk2>
        <a:lt2>
          <a:srgbClr val="D9D9FF"/>
        </a:lt2>
        <a:accent1>
          <a:srgbClr val="66CCFF"/>
        </a:accent1>
        <a:accent2>
          <a:srgbClr val="9966FF"/>
        </a:accent2>
        <a:accent3>
          <a:srgbClr val="B8B8CA"/>
        </a:accent3>
        <a:accent4>
          <a:srgbClr val="DADADA"/>
        </a:accent4>
        <a:accent5>
          <a:srgbClr val="B8E2FF"/>
        </a:accent5>
        <a:accent6>
          <a:srgbClr val="8A5CE7"/>
        </a:accent6>
        <a:hlink>
          <a:srgbClr val="0099CC"/>
        </a:hlink>
        <a:folHlink>
          <a:srgbClr val="003399"/>
        </a:folHlink>
      </a:clrScheme>
      <a:clrMap bg1="dk2" tx1="lt1" bg2="dk1" tx2="lt2" accent1="accent1" accent2="accent2" accent3="accent3" accent4="accent4" accent5="accent5" accent6="accent6" hlink="hlink" folHlink="folHlink"/>
    </a:extraClrScheme>
    <a:extraClrScheme>
      <a:clrScheme name="Ripple 5">
        <a:dk1>
          <a:srgbClr val="008080"/>
        </a:dk1>
        <a:lt1>
          <a:srgbClr val="FFFFFF"/>
        </a:lt1>
        <a:dk2>
          <a:srgbClr val="006666"/>
        </a:dk2>
        <a:lt2>
          <a:srgbClr val="FFFFCC"/>
        </a:lt2>
        <a:accent1>
          <a:srgbClr val="0099FF"/>
        </a:accent1>
        <a:accent2>
          <a:srgbClr val="008080"/>
        </a:accent2>
        <a:accent3>
          <a:srgbClr val="AAB8B8"/>
        </a:accent3>
        <a:accent4>
          <a:srgbClr val="DADADA"/>
        </a:accent4>
        <a:accent5>
          <a:srgbClr val="AACAFF"/>
        </a:accent5>
        <a:accent6>
          <a:srgbClr val="007373"/>
        </a:accent6>
        <a:hlink>
          <a:srgbClr val="1ACE9F"/>
        </a:hlink>
        <a:folHlink>
          <a:srgbClr val="A5B5CD"/>
        </a:folHlink>
      </a:clrScheme>
      <a:clrMap bg1="dk2" tx1="lt1" bg2="dk1" tx2="lt2" accent1="accent1" accent2="accent2" accent3="accent3" accent4="accent4" accent5="accent5" accent6="accent6" hlink="hlink" folHlink="folHlink"/>
    </a:extraClrScheme>
    <a:extraClrScheme>
      <a:clrScheme name="Ripple 6">
        <a:dk1>
          <a:srgbClr val="CDD9D1"/>
        </a:dk1>
        <a:lt1>
          <a:srgbClr val="FFFFFF"/>
        </a:lt1>
        <a:dk2>
          <a:srgbClr val="A3BBA9"/>
        </a:dk2>
        <a:lt2>
          <a:srgbClr val="007D80"/>
        </a:lt2>
        <a:accent1>
          <a:srgbClr val="9CA8A4"/>
        </a:accent1>
        <a:accent2>
          <a:srgbClr val="CBD7CE"/>
        </a:accent2>
        <a:accent3>
          <a:srgbClr val="CEDAD1"/>
        </a:accent3>
        <a:accent4>
          <a:srgbClr val="DADADA"/>
        </a:accent4>
        <a:accent5>
          <a:srgbClr val="CBD1CF"/>
        </a:accent5>
        <a:accent6>
          <a:srgbClr val="B8C3BA"/>
        </a:accent6>
        <a:hlink>
          <a:srgbClr val="009900"/>
        </a:hlink>
        <a:folHlink>
          <a:srgbClr val="009999"/>
        </a:folHlink>
      </a:clrScheme>
      <a:clrMap bg1="dk2" tx1="lt1" bg2="dk1" tx2="lt2" accent1="accent1" accent2="accent2" accent3="accent3" accent4="accent4" accent5="accent5" accent6="accent6" hlink="hlink" folHlink="folHlink"/>
    </a:extraClrScheme>
    <a:extraClrScheme>
      <a:clrScheme name="Ripple 7">
        <a:dk1>
          <a:srgbClr val="686B5D"/>
        </a:dk1>
        <a:lt1>
          <a:srgbClr val="DCDAD0"/>
        </a:lt1>
        <a:dk2>
          <a:srgbClr val="525040"/>
        </a:dk2>
        <a:lt2>
          <a:srgbClr val="D3D2A6"/>
        </a:lt2>
        <a:accent1>
          <a:srgbClr val="5D8770"/>
        </a:accent1>
        <a:accent2>
          <a:srgbClr val="686B5D"/>
        </a:accent2>
        <a:accent3>
          <a:srgbClr val="B3B3AF"/>
        </a:accent3>
        <a:accent4>
          <a:srgbClr val="BCBAB1"/>
        </a:accent4>
        <a:accent5>
          <a:srgbClr val="B6C3BB"/>
        </a:accent5>
        <a:accent6>
          <a:srgbClr val="5E6053"/>
        </a:accent6>
        <a:hlink>
          <a:srgbClr val="85B7A9"/>
        </a:hlink>
        <a:folHlink>
          <a:srgbClr val="B89362"/>
        </a:folHlink>
      </a:clrScheme>
      <a:clrMap bg1="dk2" tx1="lt1" bg2="dk1" tx2="lt2" accent1="accent1" accent2="accent2" accent3="accent3" accent4="accent4" accent5="accent5" accent6="accent6" hlink="hlink" folHlink="folHlink"/>
    </a:extraClrScheme>
    <a:extraClrScheme>
      <a:clrScheme name="Ripple 8">
        <a:dk1>
          <a:srgbClr val="000000"/>
        </a:dk1>
        <a:lt1>
          <a:srgbClr val="EAEAEA"/>
        </a:lt1>
        <a:dk2>
          <a:srgbClr val="000000"/>
        </a:dk2>
        <a:lt2>
          <a:srgbClr val="B2B2B2"/>
        </a:lt2>
        <a:accent1>
          <a:srgbClr val="A4BCC4"/>
        </a:accent1>
        <a:accent2>
          <a:srgbClr val="FFFFFF"/>
        </a:accent2>
        <a:accent3>
          <a:srgbClr val="F3F3F3"/>
        </a:accent3>
        <a:accent4>
          <a:srgbClr val="000000"/>
        </a:accent4>
        <a:accent5>
          <a:srgbClr val="CFDADE"/>
        </a:accent5>
        <a:accent6>
          <a:srgbClr val="E7E7E7"/>
        </a:accent6>
        <a:hlink>
          <a:srgbClr val="0066FF"/>
        </a:hlink>
        <a:folHlink>
          <a:srgbClr val="00CC66"/>
        </a:folHlink>
      </a:clrScheme>
      <a:clrMap bg1="lt1" tx1="dk1" bg2="lt2" tx2="dk2" accent1="accent1" accent2="accent2" accent3="accent3" accent4="accent4" accent5="accent5" accent6="accent6" hlink="hlink" folHlink="folHlink"/>
    </a:extraClrScheme>
    <a:extraClrScheme>
      <a:clrScheme name="Ripple 9">
        <a:dk1>
          <a:srgbClr val="000000"/>
        </a:dk1>
        <a:lt1>
          <a:srgbClr val="D7D1B9"/>
        </a:lt1>
        <a:dk2>
          <a:srgbClr val="B39257"/>
        </a:dk2>
        <a:lt2>
          <a:srgbClr val="B1A887"/>
        </a:lt2>
        <a:accent1>
          <a:srgbClr val="FFCC66"/>
        </a:accent1>
        <a:accent2>
          <a:srgbClr val="E6E3AC"/>
        </a:accent2>
        <a:accent3>
          <a:srgbClr val="E8E5D9"/>
        </a:accent3>
        <a:accent4>
          <a:srgbClr val="000000"/>
        </a:accent4>
        <a:accent5>
          <a:srgbClr val="FFE2B8"/>
        </a:accent5>
        <a:accent6>
          <a:srgbClr val="D0CE9B"/>
        </a:accent6>
        <a:hlink>
          <a:srgbClr val="666633"/>
        </a:hlink>
        <a:folHlink>
          <a:srgbClr val="9C98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Ripple</Template>
  <TotalTime>11238</TotalTime>
  <Words>2700</Words>
  <Application>Microsoft Office PowerPoint</Application>
  <PresentationFormat>On-screen Show (4:3)</PresentationFormat>
  <Paragraphs>325</Paragraphs>
  <Slides>34</Slides>
  <Notes>6</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Ripple</vt:lpstr>
      <vt:lpstr>Recommendation of the  IMPROVE/CSN Organic Carbon Artifact Adjustment Committee</vt:lpstr>
      <vt:lpstr>Current OC monitoring by  IMPROVE and CSN</vt:lpstr>
      <vt:lpstr>Recommendation</vt:lpstr>
      <vt:lpstr>Carbon Sampling Artifacts</vt:lpstr>
      <vt:lpstr>Back-up and Field Blank Sites through end of 2012</vt:lpstr>
      <vt:lpstr>Two approaches for Artifact Adjustment</vt:lpstr>
      <vt:lpstr>PowerPoint Presentation</vt:lpstr>
      <vt:lpstr>Approach</vt:lpstr>
      <vt:lpstr>PowerPoint Presentation</vt:lpstr>
      <vt:lpstr>IMPROVE Monthly Median Back-up and Field Blank Concentrations</vt:lpstr>
      <vt:lpstr>Double Field Blanks</vt:lpstr>
      <vt:lpstr>Monthly Median Back-up and Field Blank OC values for IMPROVE and CSN</vt:lpstr>
      <vt:lpstr>1. Evaluate methods in light of limited understanding of artifacts</vt:lpstr>
      <vt:lpstr>2. Evaluate variability of monthly median back-up and field blank concentrations</vt:lpstr>
      <vt:lpstr>2.  Variability:  Monthly Median Back-up and Field Blanks in IMPROVE</vt:lpstr>
      <vt:lpstr>2. Variability: CSN site medians</vt:lpstr>
      <vt:lpstr>2.  Variability:  Monthly Median Back-up and Field Blanks in CSN</vt:lpstr>
      <vt:lpstr>3. Minimize contribution of the artifact to the reported OC particulate matter mass</vt:lpstr>
      <vt:lpstr>3. Intercept of regression (mass v. OC) as an estimate of extent of artifact reduction </vt:lpstr>
      <vt:lpstr>3. Additional limitations to regression analysis for CSN</vt:lpstr>
      <vt:lpstr>3. Intercept of regression (mass v. OC) as an estimate of extent of artifact reduction </vt:lpstr>
      <vt:lpstr>How much will the reported data change?</vt:lpstr>
      <vt:lpstr>Summary of Results Relevant to Evaluation Criteria (slide 7) </vt:lpstr>
      <vt:lpstr>Summary of Results Relevant to Evaluation Criteria (slide 7), cont.</vt:lpstr>
      <vt:lpstr>Recommendation</vt:lpstr>
      <vt:lpstr>IMPROVE Back-up/Field Blank Sites decreased to original six sites as of 1/2013 due to budget restrictions</vt:lpstr>
      <vt:lpstr>Current CSN changes due to budget limitations</vt:lpstr>
      <vt:lpstr>Suggestions to IMPROVE/CSN staff for implementing the recommendation</vt:lpstr>
      <vt:lpstr>Suggestions, continued</vt:lpstr>
      <vt:lpstr>Appendix</vt:lpstr>
      <vt:lpstr>Additional Data on IMPROVE back-ups and field blanks</vt:lpstr>
      <vt:lpstr>Additional Data on IMPROVE back-ups and field blanks</vt:lpstr>
      <vt:lpstr>Additional Data on IMPROVE back-ups and field blanks</vt:lpstr>
      <vt:lpstr>Changes to IMPROVE back-ups and field blanks in 2013</vt:lpstr>
    </vt:vector>
  </TitlesOfParts>
  <Company>University of California, Davis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dillner</dc:creator>
  <cp:lastModifiedBy>Ann Dillner</cp:lastModifiedBy>
  <cp:revision>323</cp:revision>
  <cp:lastPrinted>2013-02-20T22:27:26Z</cp:lastPrinted>
  <dcterms:created xsi:type="dcterms:W3CDTF">2010-03-22T21:35:10Z</dcterms:created>
  <dcterms:modified xsi:type="dcterms:W3CDTF">2013-03-26T22:03:23Z</dcterms:modified>
</cp:coreProperties>
</file>