
<file path=[Content_Types].xml><?xml version="1.0" encoding="utf-8"?>
<Types xmlns="http://schemas.openxmlformats.org/package/2006/content-types">
  <Default Extension="png" ContentType="image/png"/>
  <Default Extension="emf" ContentType="image/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58" r:id="rId3"/>
    <p:sldId id="263" r:id="rId4"/>
    <p:sldId id="264" r:id="rId5"/>
    <p:sldId id="262" r:id="rId6"/>
    <p:sldId id="268" r:id="rId7"/>
    <p:sldId id="266" r:id="rId8"/>
    <p:sldId id="261" r:id="rId9"/>
    <p:sldId id="270" r:id="rId10"/>
    <p:sldId id="260" r:id="rId11"/>
    <p:sldId id="256" r:id="rId12"/>
    <p:sldId id="25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08" autoAdjust="0"/>
    <p:restoredTop sz="94660"/>
  </p:normalViewPr>
  <p:slideViewPr>
    <p:cSldViewPr snapToGrid="0">
      <p:cViewPr varScale="1">
        <p:scale>
          <a:sx n="118" d="100"/>
          <a:sy n="118" d="100"/>
        </p:scale>
        <p:origin x="216" y="11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1069D35-73BC-4E36-8E1E-DED5D2C8BE47}"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298245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69D35-73BC-4E36-8E1E-DED5D2C8BE47}"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2973027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1069D35-73BC-4E36-8E1E-DED5D2C8BE47}"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65626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069D35-73BC-4E36-8E1E-DED5D2C8BE47}"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2763783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1069D35-73BC-4E36-8E1E-DED5D2C8BE47}" type="datetimeFigureOut">
              <a:rPr lang="en-US" smtClean="0"/>
              <a:t>12/19/2019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4210272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1069D35-73BC-4E36-8E1E-DED5D2C8BE47}" type="datetimeFigureOut">
              <a:rPr lang="en-US" smtClean="0"/>
              <a:t>12/19/2019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3488041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069D35-73BC-4E36-8E1E-DED5D2C8BE47}" type="datetimeFigureOut">
              <a:rPr lang="en-US" smtClean="0"/>
              <a:t>12/19/2019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7109296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1069D35-73BC-4E36-8E1E-DED5D2C8BE47}"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60873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1069D35-73BC-4E36-8E1E-DED5D2C8BE47}" type="datetimeFigureOut">
              <a:rPr lang="en-US" smtClean="0"/>
              <a:t>12/19/2019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893964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69D35-73BC-4E36-8E1E-DED5D2C8BE47}"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243278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069D35-73BC-4E36-8E1E-DED5D2C8BE47}" type="datetimeFigureOut">
              <a:rPr lang="en-US" smtClean="0"/>
              <a:t>12/19/2019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FDE28D-3F8F-4B27-B576-58DF392759EB}" type="slidenum">
              <a:rPr lang="en-US" smtClean="0"/>
              <a:t>‹#›</a:t>
            </a:fld>
            <a:endParaRPr lang="en-US"/>
          </a:p>
        </p:txBody>
      </p:sp>
    </p:spTree>
    <p:extLst>
      <p:ext uri="{BB962C8B-B14F-4D97-AF65-F5344CB8AC3E}">
        <p14:creationId xmlns:p14="http://schemas.microsoft.com/office/powerpoint/2010/main" val="1923755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069D35-73BC-4E36-8E1E-DED5D2C8BE47}" type="datetimeFigureOut">
              <a:rPr lang="en-US" smtClean="0"/>
              <a:t>12/19/2019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DE28D-3F8F-4B27-B576-58DF392759EB}" type="slidenum">
              <a:rPr lang="en-US" smtClean="0"/>
              <a:t>‹#›</a:t>
            </a:fld>
            <a:endParaRPr lang="en-US"/>
          </a:p>
        </p:txBody>
      </p:sp>
    </p:spTree>
    <p:extLst>
      <p:ext uri="{BB962C8B-B14F-4D97-AF65-F5344CB8AC3E}">
        <p14:creationId xmlns:p14="http://schemas.microsoft.com/office/powerpoint/2010/main" val="8651103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drive.google.com/open?id=0Bxfj1vyyXeDYWVpfeUo4NEYtTU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drive.google.com/open?id=0Bxfj1vyyXeDYWVpfeUo4NEYtTU0"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6176" y="1009074"/>
            <a:ext cx="10654513" cy="2387600"/>
          </a:xfrm>
        </p:spPr>
        <p:txBody>
          <a:bodyPr>
            <a:normAutofit/>
          </a:bodyPr>
          <a:lstStyle/>
          <a:p>
            <a:r>
              <a:rPr lang="en-US" sz="4000" dirty="0" smtClean="0"/>
              <a:t>Changes to IMPROVE RHR Calculations and Metrics since 10/2019 version before changing patching routine</a:t>
            </a:r>
            <a:endParaRPr lang="en-US" sz="4000" dirty="0"/>
          </a:p>
        </p:txBody>
      </p:sp>
      <p:sp>
        <p:nvSpPr>
          <p:cNvPr id="5" name="Subtitle 2"/>
          <p:cNvSpPr>
            <a:spLocks noGrp="1"/>
          </p:cNvSpPr>
          <p:nvPr>
            <p:ph type="subTitle" idx="1"/>
          </p:nvPr>
        </p:nvSpPr>
        <p:spPr>
          <a:xfrm>
            <a:off x="1038478" y="3860983"/>
            <a:ext cx="9144000" cy="1655762"/>
          </a:xfrm>
        </p:spPr>
        <p:txBody>
          <a:bodyPr>
            <a:normAutofit/>
          </a:bodyPr>
          <a:lstStyle/>
          <a:p>
            <a:r>
              <a:rPr lang="en-US" sz="2000" i="1" dirty="0" smtClean="0"/>
              <a:t>Scott Copeland </a:t>
            </a:r>
            <a:r>
              <a:rPr lang="en-US" sz="2000" i="1" dirty="0" smtClean="0"/>
              <a:t>12_19_2019</a:t>
            </a:r>
            <a:endParaRPr lang="en-US" sz="2000" i="1" dirty="0"/>
          </a:p>
        </p:txBody>
      </p:sp>
      <p:sp>
        <p:nvSpPr>
          <p:cNvPr id="6" name="Title 1"/>
          <p:cNvSpPr txBox="1">
            <a:spLocks/>
          </p:cNvSpPr>
          <p:nvPr/>
        </p:nvSpPr>
        <p:spPr>
          <a:xfrm>
            <a:off x="1321699" y="349506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smtClean="0"/>
              <a:t>Results are </a:t>
            </a:r>
            <a:r>
              <a:rPr lang="en-US" sz="1800" dirty="0"/>
              <a:t>graphically displayed in </a:t>
            </a:r>
            <a:endParaRPr lang="en-US" sz="1800" dirty="0" smtClean="0"/>
          </a:p>
          <a:p>
            <a:r>
              <a:rPr lang="en-US" sz="1800" dirty="0" smtClean="0"/>
              <a:t>“Compare </a:t>
            </a:r>
            <a:r>
              <a:rPr lang="en-US" sz="1800" dirty="0"/>
              <a:t>10_2019 with </a:t>
            </a:r>
            <a:r>
              <a:rPr lang="en-US" sz="1800" dirty="0" smtClean="0"/>
              <a:t>12_2019_1p.pptx”</a:t>
            </a:r>
          </a:p>
          <a:p>
            <a:r>
              <a:rPr lang="en-US" sz="1800" dirty="0" smtClean="0"/>
              <a:t>Available here</a:t>
            </a:r>
          </a:p>
          <a:p>
            <a:r>
              <a:rPr lang="en-US" sz="1800" u="sng" dirty="0" smtClean="0">
                <a:hlinkClick r:id="rId2"/>
              </a:rPr>
              <a:t>https</a:t>
            </a:r>
            <a:r>
              <a:rPr lang="en-US" sz="1800" u="sng" dirty="0">
                <a:hlinkClick r:id="rId2"/>
              </a:rPr>
              <a:t>://drive.google.com/open?id=0Bxfj1vyyXeDYWVpfeUo4NEYtTU0</a:t>
            </a:r>
            <a:endParaRPr lang="en-US" sz="1800" dirty="0"/>
          </a:p>
          <a:p>
            <a:endParaRPr lang="en-US" sz="1800" dirty="0"/>
          </a:p>
        </p:txBody>
      </p:sp>
    </p:spTree>
    <p:extLst>
      <p:ext uri="{BB962C8B-B14F-4D97-AF65-F5344CB8AC3E}">
        <p14:creationId xmlns:p14="http://schemas.microsoft.com/office/powerpoint/2010/main" val="19086402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5979" y="371739"/>
            <a:ext cx="10023517" cy="2308324"/>
          </a:xfrm>
          <a:prstGeom prst="rect">
            <a:avLst/>
          </a:prstGeom>
          <a:noFill/>
        </p:spPr>
        <p:txBody>
          <a:bodyPr wrap="square" rtlCol="0">
            <a:spAutoFit/>
          </a:bodyPr>
          <a:lstStyle/>
          <a:p>
            <a:r>
              <a:rPr lang="en-US" b="1" dirty="0" smtClean="0"/>
              <a:t>UCD limited data redelivery</a:t>
            </a:r>
          </a:p>
          <a:p>
            <a:pPr marL="285750" indent="-285750">
              <a:buFont typeface="Arial" panose="020B0604020202020204" pitchFamily="34" charset="0"/>
              <a:buChar char="•"/>
            </a:pPr>
            <a:r>
              <a:rPr lang="en-US" dirty="0" smtClean="0"/>
              <a:t>Several sample dates with erroneously missing XRF values at 8 sites for parts of 2018 were restored.  </a:t>
            </a:r>
          </a:p>
          <a:p>
            <a:pPr marL="285750" indent="-285750">
              <a:buFont typeface="Arial" panose="020B0604020202020204" pitchFamily="34" charset="0"/>
              <a:buChar char="•"/>
            </a:pPr>
            <a:r>
              <a:rPr lang="en-US" dirty="0" smtClean="0"/>
              <a:t>Missing IC data for three days at AGTI1 in 2018 were restored – all three days remain invalid for RHR metrics. </a:t>
            </a:r>
          </a:p>
          <a:p>
            <a:pPr marL="285750" indent="-285750">
              <a:buFont typeface="Arial" panose="020B0604020202020204" pitchFamily="34" charset="0"/>
              <a:buChar char="•"/>
            </a:pPr>
            <a:r>
              <a:rPr lang="en-US" dirty="0"/>
              <a:t>LOST1  </a:t>
            </a:r>
            <a:r>
              <a:rPr lang="en-US" dirty="0" err="1"/>
              <a:t>Lostwood</a:t>
            </a:r>
            <a:r>
              <a:rPr lang="en-US" dirty="0"/>
              <a:t> NWR, ND -  08/26/2017-12/31/2018, </a:t>
            </a:r>
            <a:r>
              <a:rPr lang="en-US" dirty="0" smtClean="0"/>
              <a:t>A module only.</a:t>
            </a:r>
          </a:p>
          <a:p>
            <a:r>
              <a:rPr lang="en-US" dirty="0" smtClean="0"/>
              <a:t>     WICA1 </a:t>
            </a:r>
            <a:r>
              <a:rPr lang="en-US" dirty="0"/>
              <a:t>Wind Cave NP, SD -  </a:t>
            </a:r>
            <a:r>
              <a:rPr lang="en-US" dirty="0" smtClean="0"/>
              <a:t>07/1/2018-12/31/2018, B module only.</a:t>
            </a:r>
          </a:p>
          <a:p>
            <a:pPr lvl="1"/>
            <a:r>
              <a:rPr lang="en-US" dirty="0" smtClean="0"/>
              <a:t>-&gt; Status flags were set to “SA”. Data from LOST and WICA are still used provisionally for RHR metric calculation.</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2616408389"/>
              </p:ext>
            </p:extLst>
          </p:nvPr>
        </p:nvGraphicFramePr>
        <p:xfrm>
          <a:off x="534504" y="3307137"/>
          <a:ext cx="10515603" cy="1120856"/>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293243">
                <a:tc>
                  <a:txBody>
                    <a:bodyPr/>
                    <a:lstStyle/>
                    <a:p>
                      <a:pPr algn="l" fontAlgn="b"/>
                      <a:r>
                        <a:rPr lang="en-US" sz="1500" u="none" strike="noStrike">
                          <a:effectLst/>
                        </a:rPr>
                        <a:t> </a:t>
                      </a:r>
                      <a:endParaRPr lang="en-US" sz="1500" b="0" i="0" u="none" strike="noStrike">
                        <a:solidFill>
                          <a:srgbClr val="000000"/>
                        </a:solidFill>
                        <a:effectLst/>
                        <a:latin typeface="Arial" panose="020B0604020202020204" pitchFamily="34" charset="0"/>
                      </a:endParaRPr>
                    </a:p>
                  </a:txBody>
                  <a:tcPr marL="7717" marR="7717" marT="7717" marB="0" anchor="b"/>
                </a:tc>
                <a:tc>
                  <a:txBody>
                    <a:bodyPr/>
                    <a:lstStyle/>
                    <a:p>
                      <a:pPr algn="ctr" rtl="0" fontAlgn="b"/>
                      <a:r>
                        <a:rPr lang="en-US" sz="900" u="none" strike="noStrike">
                          <a:effectLst/>
                        </a:rPr>
                        <a:t>Reported Data</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Clearest Days</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2000-2004 Baseline</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a:effectLst/>
                        </a:rPr>
                        <a:t>Significance of change</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minor</a:t>
                      </a:r>
                      <a:endParaRPr lang="en-US" sz="900" b="0" i="0" u="none" strike="noStrike" dirty="0">
                        <a:solidFill>
                          <a:srgbClr val="000000"/>
                        </a:solidFill>
                        <a:effectLst/>
                        <a:latin typeface="Calibri" panose="020F0502020204030204" pitchFamily="34" charset="0"/>
                      </a:endParaRPr>
                    </a:p>
                  </a:txBody>
                  <a:tcPr marL="7717" marR="7717" marT="7717" marB="0" anchor="b">
                    <a:solidFill>
                      <a:schemeClr val="accent6">
                        <a:lumMod val="40000"/>
                        <a:lumOff val="60000"/>
                      </a:schemeClr>
                    </a:solidFill>
                  </a:tcPr>
                </a:tc>
                <a:tc>
                  <a:txBody>
                    <a:bodyPr/>
                    <a:lstStyle/>
                    <a:p>
                      <a:pPr marL="0" algn="ctr" defTabSz="914400" rtl="0" eaLnBrk="1" fontAlgn="b" latinLnBrk="0" hangingPunct="1"/>
                      <a:r>
                        <a:rPr lang="en-US" sz="900" u="none" strike="noStrike" kern="1200" dirty="0">
                          <a:solidFill>
                            <a:schemeClr val="dk1"/>
                          </a:solidFill>
                          <a:effectLst/>
                          <a:latin typeface="+mn-lt"/>
                          <a:ea typeface="+mn-ea"/>
                          <a:cs typeface="+mn-cs"/>
                        </a:rPr>
                        <a:t> </a:t>
                      </a:r>
                      <a:r>
                        <a:rPr lang="en-US" sz="900" u="none" strike="noStrike" kern="1200" dirty="0" smtClean="0">
                          <a:solidFill>
                            <a:schemeClr val="dk1"/>
                          </a:solidFill>
                          <a:effectLst/>
                          <a:latin typeface="+mn-lt"/>
                          <a:ea typeface="+mn-ea"/>
                          <a:cs typeface="+mn-cs"/>
                        </a:rPr>
                        <a:t>very minor</a:t>
                      </a:r>
                      <a:endParaRPr lang="en-US" sz="900" u="none" strike="noStrike" kern="1200" dirty="0">
                        <a:solidFill>
                          <a:schemeClr val="dk1"/>
                        </a:solidFill>
                        <a:effectLst/>
                        <a:latin typeface="+mn-lt"/>
                        <a:ea typeface="+mn-ea"/>
                        <a:cs typeface="+mn-cs"/>
                      </a:endParaRPr>
                    </a:p>
                  </a:txBody>
                  <a:tcPr marL="7717" marR="7717" marT="7717" marB="0" anchor="b">
                    <a:solidFill>
                      <a:schemeClr val="accent6">
                        <a:lumMod val="20000"/>
                        <a:lumOff val="80000"/>
                      </a:schemeClr>
                    </a:solidFill>
                  </a:tcPr>
                </a:tc>
                <a:tc>
                  <a:txBody>
                    <a:bodyPr/>
                    <a:lstStyle/>
                    <a:p>
                      <a:pPr marL="0" algn="ctr" defTabSz="914400" rtl="0" eaLnBrk="1" fontAlgn="b" latinLnBrk="0" hangingPunct="1"/>
                      <a:r>
                        <a:rPr lang="en-US" sz="900" u="none" strike="noStrike" kern="1200" dirty="0">
                          <a:solidFill>
                            <a:schemeClr val="dk1"/>
                          </a:solidFill>
                          <a:effectLst/>
                          <a:latin typeface="+mn-lt"/>
                          <a:ea typeface="+mn-ea"/>
                          <a:cs typeface="+mn-cs"/>
                        </a:rPr>
                        <a:t>Moderate at PORE1, minor everywhere else</a:t>
                      </a:r>
                    </a:p>
                  </a:txBody>
                  <a:tcPr marL="7717" marR="7717" marT="7717" marB="0" anchor="b">
                    <a:solidFill>
                      <a:srgbClr val="FFFF00"/>
                    </a:solidFill>
                  </a:tcPr>
                </a:tc>
                <a:tc>
                  <a:txBody>
                    <a:bodyPr/>
                    <a:lstStyle/>
                    <a:p>
                      <a:pPr algn="ctr" fontAlgn="b"/>
                      <a:r>
                        <a:rPr lang="en-US" sz="1000" u="none" strike="noStrike">
                          <a:effectLst/>
                        </a:rPr>
                        <a:t>n/a</a:t>
                      </a:r>
                      <a:endParaRPr lang="en-US" sz="1000" b="0" i="0" u="none" strike="noStrike">
                        <a:solidFill>
                          <a:srgbClr val="000000"/>
                        </a:solidFill>
                        <a:effectLst/>
                        <a:latin typeface="Arial" panose="020B0604020202020204" pitchFamily="34" charset="0"/>
                      </a:endParaRPr>
                    </a:p>
                  </a:txBody>
                  <a:tcPr marL="7717" marR="7717" marT="7717" marB="0" anchor="b"/>
                </a:tc>
                <a:tc>
                  <a:txBody>
                    <a:bodyPr/>
                    <a:lstStyle/>
                    <a:p>
                      <a:pPr algn="ctr" fontAlgn="b"/>
                      <a:r>
                        <a:rPr lang="en-US" sz="1000" u="none" strike="noStrike">
                          <a:effectLst/>
                        </a:rPr>
                        <a:t>n/a</a:t>
                      </a:r>
                      <a:endParaRPr lang="en-US" sz="1000" b="0" i="0" u="none" strike="noStrike">
                        <a:solidFill>
                          <a:srgbClr val="000000"/>
                        </a:solidFill>
                        <a:effectLst/>
                        <a:latin typeface="Arial" panose="020B0604020202020204" pitchFamily="34" charset="0"/>
                      </a:endParaRPr>
                    </a:p>
                  </a:txBody>
                  <a:tcPr marL="7717" marR="7717" marT="7717" marB="0" anchor="b"/>
                </a:tc>
                <a:tc>
                  <a:txBody>
                    <a:bodyPr/>
                    <a:lstStyle/>
                    <a:p>
                      <a:pPr algn="ctr" fontAlgn="b"/>
                      <a:r>
                        <a:rPr lang="en-US" sz="1000" u="none" strike="noStrike">
                          <a:effectLst/>
                        </a:rPr>
                        <a:t>n/a</a:t>
                      </a:r>
                      <a:endParaRPr lang="en-US" sz="1000" b="0" i="0" u="none" strike="noStrike">
                        <a:solidFill>
                          <a:srgbClr val="000000"/>
                        </a:solidFill>
                        <a:effectLst/>
                        <a:latin typeface="Arial" panose="020B0604020202020204" pitchFamily="34" charset="0"/>
                      </a:endParaRPr>
                    </a:p>
                  </a:txBody>
                  <a:tcPr marL="7717" marR="7717" marT="7717" marB="0" anchor="b"/>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AGTI1,</a:t>
                      </a:r>
                      <a:r>
                        <a:rPr lang="en-US" sz="1000" u="none" strike="noStrike" baseline="0" dirty="0" smtClean="0">
                          <a:effectLst/>
                        </a:rPr>
                        <a:t> </a:t>
                      </a:r>
                      <a:r>
                        <a:rPr lang="en-US" sz="1000" u="none" strike="noStrike" dirty="0" smtClean="0">
                          <a:effectLst/>
                        </a:rPr>
                        <a:t>BLIS1, BRCA1,  MORA1,</a:t>
                      </a:r>
                      <a:r>
                        <a:rPr lang="en-US" sz="1000" u="none" strike="noStrike" baseline="0" dirty="0" smtClean="0">
                          <a:effectLst/>
                        </a:rPr>
                        <a:t> PORE1, REDW1, SEQU1, WHPA1, YOSE1</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marL="0" algn="ctr" defTabSz="914400" rtl="0" eaLnBrk="1" fontAlgn="b" latinLnBrk="0" hangingPunct="1"/>
                      <a:r>
                        <a:rPr lang="en-US" sz="900" u="none" strike="noStrike" kern="1200" dirty="0">
                          <a:solidFill>
                            <a:schemeClr val="dk1"/>
                          </a:solidFill>
                          <a:effectLst/>
                          <a:latin typeface="+mn-lt"/>
                          <a:ea typeface="+mn-ea"/>
                          <a:cs typeface="+mn-cs"/>
                        </a:rPr>
                        <a:t> </a:t>
                      </a:r>
                      <a:r>
                        <a:rPr lang="en-US" sz="900" u="none" strike="noStrike" kern="1200" dirty="0" smtClean="0">
                          <a:solidFill>
                            <a:schemeClr val="dk1"/>
                          </a:solidFill>
                          <a:effectLst/>
                          <a:latin typeface="+mn-lt"/>
                          <a:ea typeface="+mn-ea"/>
                          <a:cs typeface="+mn-cs"/>
                        </a:rPr>
                        <a:t>9</a:t>
                      </a:r>
                      <a:endParaRPr lang="en-US" sz="900" u="none" strike="noStrike" kern="1200" dirty="0">
                        <a:solidFill>
                          <a:schemeClr val="dk1"/>
                        </a:solidFill>
                        <a:effectLst/>
                        <a:latin typeface="+mn-lt"/>
                        <a:ea typeface="+mn-ea"/>
                        <a:cs typeface="+mn-cs"/>
                      </a:endParaRPr>
                    </a:p>
                  </a:txBody>
                  <a:tcPr marL="7717" marR="7717" marT="7717" marB="0" anchor="b"/>
                </a:tc>
                <a:tc>
                  <a:txBody>
                    <a:bodyPr/>
                    <a:lstStyle/>
                    <a:p>
                      <a:pPr algn="ctr" rtl="0" fontAlgn="b"/>
                      <a:r>
                        <a:rPr lang="en-US" sz="900" u="none" strike="noStrike" dirty="0" smtClean="0">
                          <a:effectLst/>
                        </a:rPr>
                        <a:t>9</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92063594"/>
                  </a:ext>
                </a:extLst>
              </a:tr>
            </a:tbl>
          </a:graphicData>
        </a:graphic>
      </p:graphicFrame>
      <p:sp>
        <p:nvSpPr>
          <p:cNvPr id="9" name="TextBox 8"/>
          <p:cNvSpPr txBox="1"/>
          <p:nvPr/>
        </p:nvSpPr>
        <p:spPr>
          <a:xfrm>
            <a:off x="428878" y="2925307"/>
            <a:ext cx="4661012" cy="369332"/>
          </a:xfrm>
          <a:prstGeom prst="rect">
            <a:avLst/>
          </a:prstGeom>
          <a:noFill/>
        </p:spPr>
        <p:txBody>
          <a:bodyPr wrap="square" rtlCol="0">
            <a:spAutoFit/>
          </a:bodyPr>
          <a:lstStyle/>
          <a:p>
            <a:r>
              <a:rPr lang="en-US" dirty="0" smtClean="0"/>
              <a:t>Cumulative effects of all three issues:</a:t>
            </a:r>
            <a:endParaRPr lang="en-US" dirty="0"/>
          </a:p>
        </p:txBody>
      </p:sp>
      <p:pic>
        <p:nvPicPr>
          <p:cNvPr id="10" name="Picture 9"/>
          <p:cNvPicPr>
            <a:picLocks noChangeAspect="1"/>
          </p:cNvPicPr>
          <p:nvPr/>
        </p:nvPicPr>
        <p:blipFill>
          <a:blip r:embed="rId2"/>
          <a:stretch>
            <a:fillRect/>
          </a:stretch>
        </p:blipFill>
        <p:spPr>
          <a:xfrm>
            <a:off x="2238930" y="4560061"/>
            <a:ext cx="2850960" cy="2484469"/>
          </a:xfrm>
          <a:prstGeom prst="rect">
            <a:avLst/>
          </a:prstGeom>
        </p:spPr>
      </p:pic>
      <p:sp>
        <p:nvSpPr>
          <p:cNvPr id="11" name="Title 1"/>
          <p:cNvSpPr txBox="1">
            <a:spLocks/>
          </p:cNvSpPr>
          <p:nvPr/>
        </p:nvSpPr>
        <p:spPr>
          <a:xfrm>
            <a:off x="3091386" y="4756344"/>
            <a:ext cx="1505119" cy="32030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200" dirty="0" smtClean="0"/>
              <a:t>Chart site=PORE1</a:t>
            </a:r>
            <a:endParaRPr lang="en-US" sz="1200" dirty="0"/>
          </a:p>
        </p:txBody>
      </p:sp>
      <p:pic>
        <p:nvPicPr>
          <p:cNvPr id="12" name="Picture 276"/>
          <p:cNvPicPr>
            <a:picLocks noChangeAspect="1"/>
          </p:cNvPicPr>
          <p:nvPr/>
        </p:nvPicPr>
        <p:blipFill>
          <a:blip r:embed="rId3"/>
          <a:stretch>
            <a:fillRect/>
          </a:stretch>
        </p:blipFill>
        <p:spPr>
          <a:xfrm>
            <a:off x="1586561" y="5378669"/>
            <a:ext cx="849142" cy="532910"/>
          </a:xfrm>
          <a:prstGeom prst="rect">
            <a:avLst/>
          </a:prstGeom>
        </p:spPr>
      </p:pic>
      <p:cxnSp>
        <p:nvCxnSpPr>
          <p:cNvPr id="14" name="Straight Arrow Connector 13"/>
          <p:cNvCxnSpPr/>
          <p:nvPr/>
        </p:nvCxnSpPr>
        <p:spPr>
          <a:xfrm flipH="1">
            <a:off x="4968510" y="3867565"/>
            <a:ext cx="234668" cy="17775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3833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5045" y="321607"/>
            <a:ext cx="10237295" cy="2585323"/>
          </a:xfrm>
          <a:prstGeom prst="rect">
            <a:avLst/>
          </a:prstGeom>
          <a:noFill/>
        </p:spPr>
        <p:txBody>
          <a:bodyPr wrap="square" rtlCol="0">
            <a:spAutoFit/>
          </a:bodyPr>
          <a:lstStyle/>
          <a:p>
            <a:r>
              <a:rPr lang="en-US" b="1" dirty="0" smtClean="0"/>
              <a:t>Modification of legacy status flags at four sites</a:t>
            </a:r>
            <a:endParaRPr lang="en-US" b="1" dirty="0"/>
          </a:p>
          <a:p>
            <a:endParaRPr lang="en-US" dirty="0" smtClean="0"/>
          </a:p>
          <a:p>
            <a:r>
              <a:rPr lang="en-US" dirty="0" smtClean="0"/>
              <a:t>“SA”</a:t>
            </a:r>
            <a:r>
              <a:rPr lang="en-US" baseline="30000" dirty="0" smtClean="0"/>
              <a:t>*</a:t>
            </a:r>
            <a:r>
              <a:rPr lang="en-US" dirty="0" smtClean="0"/>
              <a:t> codes were changed to “TU”</a:t>
            </a:r>
            <a:r>
              <a:rPr lang="en-US" baseline="30000" dirty="0" smtClean="0"/>
              <a:t>*</a:t>
            </a:r>
            <a:r>
              <a:rPr lang="en-US" dirty="0" smtClean="0"/>
              <a:t> codes for all four modules at 4 sites in 2002 or 2006 after a review of my notes indicated that the “SA” code had been assigned before the “TU” code was in use.  “TU” is used to indicate timers that are set up to 24 hours off of the correct time.  These reflagged observations are now used for RHR metrics. </a:t>
            </a:r>
          </a:p>
          <a:p>
            <a:endParaRPr lang="en-US" dirty="0" smtClean="0"/>
          </a:p>
          <a:p>
            <a:r>
              <a:rPr lang="en-US" dirty="0" smtClean="0"/>
              <a:t>At AGTI1, SULA1 and KAIS1, adding these days allowed 2006 to meet the completeness requirements, which they previously did not.  BALD1 2002 had already been completed through data substitution.</a:t>
            </a:r>
            <a:endParaRPr lang="en-US" dirty="0"/>
          </a:p>
        </p:txBody>
      </p:sp>
      <p:sp>
        <p:nvSpPr>
          <p:cNvPr id="5" name="TextBox 4"/>
          <p:cNvSpPr txBox="1"/>
          <p:nvPr/>
        </p:nvSpPr>
        <p:spPr>
          <a:xfrm>
            <a:off x="604685" y="3874940"/>
            <a:ext cx="8124003" cy="1200329"/>
          </a:xfrm>
          <a:prstGeom prst="rect">
            <a:avLst/>
          </a:prstGeom>
          <a:noFill/>
        </p:spPr>
        <p:txBody>
          <a:bodyPr wrap="square" rtlCol="0">
            <a:spAutoFit/>
          </a:bodyPr>
          <a:lstStyle/>
          <a:p>
            <a:r>
              <a:rPr lang="en-US" sz="1200" baseline="30000" dirty="0" smtClean="0"/>
              <a:t>*</a:t>
            </a:r>
            <a:r>
              <a:rPr lang="en-US" sz="1200" dirty="0" smtClean="0"/>
              <a:t>“SA”  means “Sampling Anomaly” and is used to describe a wide range of issues including obvious impacts from unusual sources or sampler issues.  Data is normally delivered to FED but not used for RHR calculations. </a:t>
            </a:r>
          </a:p>
          <a:p>
            <a:endParaRPr lang="en-US" sz="1200" dirty="0"/>
          </a:p>
          <a:p>
            <a:r>
              <a:rPr lang="en-US" sz="1200" baseline="30000" dirty="0"/>
              <a:t>*</a:t>
            </a:r>
            <a:r>
              <a:rPr lang="en-US" sz="1200" dirty="0" smtClean="0"/>
              <a:t>“TU” is used to indicate controller clocks not set to the correct time.  Since the “TU” flag was created, these observations have been considered valid for RHR metrics.  Care should be taken to remove them from analyses that depend directly on the timing of the sample, e.g. comparisons with other monitors.</a:t>
            </a:r>
            <a:endParaRPr lang="en-US" sz="1200" dirty="0"/>
          </a:p>
        </p:txBody>
      </p:sp>
      <p:graphicFrame>
        <p:nvGraphicFramePr>
          <p:cNvPr id="6" name="Table 5"/>
          <p:cNvGraphicFramePr>
            <a:graphicFrameLocks noGrp="1"/>
          </p:cNvGraphicFramePr>
          <p:nvPr>
            <p:extLst>
              <p:ext uri="{D42A27DB-BD31-4B8C-83A1-F6EECF244321}">
                <p14:modId xmlns:p14="http://schemas.microsoft.com/office/powerpoint/2010/main" val="1642791332"/>
              </p:ext>
            </p:extLst>
          </p:nvPr>
        </p:nvGraphicFramePr>
        <p:xfrm>
          <a:off x="695045" y="2514364"/>
          <a:ext cx="10515603" cy="1037712"/>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362499">
                <a:tc>
                  <a:txBody>
                    <a:bodyPr/>
                    <a:lstStyle/>
                    <a:p>
                      <a:pPr algn="l" fontAlgn="b"/>
                      <a:r>
                        <a:rPr lang="en-US" sz="1500" u="none" strike="noStrike" dirty="0">
                          <a:effectLst/>
                        </a:rPr>
                        <a:t> </a:t>
                      </a:r>
                      <a:endParaRPr lang="en-US" sz="1500" b="0" i="0" u="none" strike="noStrike" dirty="0">
                        <a:solidFill>
                          <a:srgbClr val="000000"/>
                        </a:solidFill>
                        <a:effectLst/>
                        <a:latin typeface="Arial" panose="020B0604020202020204" pitchFamily="34" charset="0"/>
                      </a:endParaRPr>
                    </a:p>
                  </a:txBody>
                  <a:tcPr marL="7717" marR="7717" marT="7717" marB="0" anchor="b"/>
                </a:tc>
                <a:tc>
                  <a:txBody>
                    <a:bodyPr/>
                    <a:lstStyle/>
                    <a:p>
                      <a:pPr algn="ctr" rtl="0" fontAlgn="b"/>
                      <a:r>
                        <a:rPr lang="en-US" sz="900" u="none" strike="noStrike">
                          <a:effectLst/>
                        </a:rPr>
                        <a:t>Reported Data</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Clearest Days</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a:effectLst/>
                        </a:rPr>
                        <a:t>2000-2004 Baseline</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a:effectLst/>
                        </a:rPr>
                        <a:t>Significance of change</a:t>
                      </a:r>
                      <a:endParaRPr lang="en-US" sz="9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FFC000"/>
                    </a:solidFill>
                  </a:tcPr>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chemeClr val="accent4"/>
                    </a:solidFill>
                  </a:tcPr>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FFC000"/>
                    </a:solidFill>
                  </a:tcPr>
                </a:tc>
                <a:tc>
                  <a:txBody>
                    <a:bodyPr/>
                    <a:lstStyle/>
                    <a:p>
                      <a:pPr algn="ctr" fontAlgn="b"/>
                      <a:r>
                        <a:rPr lang="en-US" sz="900" u="none" strike="noStrike" dirty="0" smtClean="0">
                          <a:effectLst/>
                        </a:rPr>
                        <a:t>minor</a:t>
                      </a:r>
                      <a:endParaRPr lang="en-US" sz="900" b="0" i="0" u="none" strike="noStrike" dirty="0">
                        <a:solidFill>
                          <a:srgbClr val="000000"/>
                        </a:solidFill>
                        <a:effectLst/>
                        <a:latin typeface="Calibri" panose="020F0502020204030204" pitchFamily="34" charset="0"/>
                      </a:endParaRPr>
                    </a:p>
                  </a:txBody>
                  <a:tcPr marL="7717" marR="7717" marT="7717" marB="0" anchor="b">
                    <a:solidFill>
                      <a:schemeClr val="accent6">
                        <a:lumMod val="40000"/>
                        <a:lumOff val="60000"/>
                      </a:schemeClr>
                    </a:solidFill>
                  </a:tcPr>
                </a:tc>
                <a:tc>
                  <a:txBody>
                    <a:bodyPr/>
                    <a:lstStyle/>
                    <a:p>
                      <a:pPr algn="ctr" fontAlgn="b"/>
                      <a:r>
                        <a:rPr lang="en-US" sz="1000" u="none" strike="noStrike" dirty="0" smtClean="0">
                          <a:effectLst/>
                        </a:rPr>
                        <a:t>minor</a:t>
                      </a:r>
                      <a:endParaRPr lang="en-US" sz="1000" b="0" i="0" u="none" strike="noStrike" dirty="0">
                        <a:solidFill>
                          <a:srgbClr val="000000"/>
                        </a:solidFill>
                        <a:effectLst/>
                        <a:latin typeface="Calibri" panose="020F0502020204030204" pitchFamily="34" charset="0"/>
                      </a:endParaRPr>
                    </a:p>
                  </a:txBody>
                  <a:tcPr marL="7717" marR="7717" marT="7717" marB="0" anchor="b">
                    <a:solidFill>
                      <a:schemeClr val="accent6">
                        <a:lumMod val="40000"/>
                        <a:lumOff val="60000"/>
                      </a:schemeClr>
                    </a:solidFill>
                  </a:tcPr>
                </a:tc>
                <a:tc>
                  <a:txBody>
                    <a:bodyPr/>
                    <a:lstStyle/>
                    <a:p>
                      <a:pPr algn="ctr" fontAlgn="b"/>
                      <a:r>
                        <a:rPr lang="en-US" sz="1000" u="none" strike="noStrike" dirty="0" smtClean="0">
                          <a:effectLst/>
                        </a:rPr>
                        <a:t>minor</a:t>
                      </a:r>
                      <a:endParaRPr lang="en-US" sz="1000" b="0" i="0" u="none" strike="noStrike" dirty="0">
                        <a:solidFill>
                          <a:srgbClr val="000000"/>
                        </a:solidFill>
                        <a:effectLst/>
                        <a:latin typeface="Arial" panose="020B0604020202020204" pitchFamily="34" charset="0"/>
                      </a:endParaRPr>
                    </a:p>
                  </a:txBody>
                  <a:tcPr marL="7717" marR="7717" marT="7717" marB="0" anchor="b">
                    <a:solidFill>
                      <a:schemeClr val="accent6">
                        <a:lumMod val="40000"/>
                        <a:lumOff val="60000"/>
                      </a:schemeClr>
                    </a:solidFill>
                  </a:tcPr>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AGTI1,</a:t>
                      </a:r>
                      <a:r>
                        <a:rPr lang="en-US" sz="1000" u="none" strike="noStrike" baseline="0" dirty="0" smtClean="0">
                          <a:effectLst/>
                        </a:rPr>
                        <a:t> SULA1, KAIS1, 2006 and BALD1 2002</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algn="ctr" fontAlgn="b"/>
                      <a:r>
                        <a:rPr lang="en-US" sz="900" u="none" strike="noStrike" dirty="0" smtClean="0">
                          <a:effectLst/>
                        </a:rPr>
                        <a:t>AGTI1,</a:t>
                      </a:r>
                      <a:r>
                        <a:rPr lang="en-US" sz="900" u="none" strike="noStrike" baseline="0" dirty="0" smtClean="0">
                          <a:effectLst/>
                        </a:rPr>
                        <a:t> SULA1, KAIS1, 2006 and BALD1 2002</a:t>
                      </a:r>
                      <a:endParaRPr lang="en-US" sz="900" b="0" i="0" u="none" strike="noStrike" dirty="0">
                        <a:solidFill>
                          <a:srgbClr val="000000"/>
                        </a:solidFill>
                        <a:effectLst/>
                        <a:latin typeface="Arial" panose="020B0604020202020204" pitchFamily="34" charset="0"/>
                      </a:endParaRPr>
                    </a:p>
                  </a:txBody>
                  <a:tcPr marL="7717" marR="7717" marT="7717" marB="0" anchor="b"/>
                </a:tc>
                <a:tc>
                  <a:txBody>
                    <a:bodyPr/>
                    <a:lstStyle/>
                    <a:p>
                      <a:pPr algn="ctr" fontAlgn="b"/>
                      <a:r>
                        <a:rPr lang="en-US" sz="900" u="none" strike="noStrike" dirty="0" smtClean="0">
                          <a:effectLst/>
                        </a:rPr>
                        <a:t>AGTI1,</a:t>
                      </a:r>
                      <a:r>
                        <a:rPr lang="en-US" sz="900" u="none" strike="noStrike" baseline="0" dirty="0" smtClean="0">
                          <a:effectLst/>
                        </a:rPr>
                        <a:t> SULA1, KAIS1, 2006 and BALD1 2002</a:t>
                      </a:r>
                      <a:endParaRPr lang="en-US" sz="900" b="0" i="0" u="none" strike="noStrike" dirty="0">
                        <a:solidFill>
                          <a:srgbClr val="000000"/>
                        </a:solidFill>
                        <a:effectLst/>
                        <a:latin typeface="Arial" panose="020B0604020202020204" pitchFamily="34" charset="0"/>
                      </a:endParaRPr>
                    </a:p>
                  </a:txBody>
                  <a:tcPr marL="7717" marR="7717" marT="7717" marB="0" anchor="b"/>
                </a:tc>
                <a:tc>
                  <a:txBody>
                    <a:bodyPr/>
                    <a:lstStyle/>
                    <a:p>
                      <a:pPr algn="ctr" rtl="0" fontAlgn="b"/>
                      <a:r>
                        <a:rPr lang="en-US" sz="900" b="0" i="0" u="none" strike="noStrike" dirty="0" smtClean="0">
                          <a:solidFill>
                            <a:schemeClr val="dk1"/>
                          </a:solidFill>
                          <a:effectLst/>
                          <a:latin typeface="+mn-lt"/>
                        </a:rPr>
                        <a:t>BALD1</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smtClean="0">
                          <a:effectLst/>
                        </a:rPr>
                        <a:t>BALD1</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smtClean="0">
                          <a:effectLst/>
                        </a:rPr>
                        <a:t>AGTI1,</a:t>
                      </a:r>
                      <a:r>
                        <a:rPr lang="en-US" sz="900" u="none" strike="noStrike" baseline="0" dirty="0" smtClean="0">
                          <a:effectLst/>
                        </a:rPr>
                        <a:t> SULA1, KAIS1, and BALD1</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92063594"/>
                  </a:ext>
                </a:extLst>
              </a:tr>
            </a:tbl>
          </a:graphicData>
        </a:graphic>
      </p:graphicFrame>
    </p:spTree>
    <p:extLst>
      <p:ext uri="{BB962C8B-B14F-4D97-AF65-F5344CB8AC3E}">
        <p14:creationId xmlns:p14="http://schemas.microsoft.com/office/powerpoint/2010/main" val="4159228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5045" y="639475"/>
            <a:ext cx="8124003" cy="1754326"/>
          </a:xfrm>
          <a:prstGeom prst="rect">
            <a:avLst/>
          </a:prstGeom>
          <a:noFill/>
        </p:spPr>
        <p:txBody>
          <a:bodyPr wrap="square" rtlCol="0">
            <a:spAutoFit/>
          </a:bodyPr>
          <a:lstStyle/>
          <a:p>
            <a:r>
              <a:rPr lang="en-US" b="1" dirty="0" smtClean="0"/>
              <a:t>Typo</a:t>
            </a:r>
          </a:p>
          <a:p>
            <a:endParaRPr lang="en-US" dirty="0"/>
          </a:p>
          <a:p>
            <a:r>
              <a:rPr lang="en-US" dirty="0" smtClean="0"/>
              <a:t>Corrected a long standing typo in the RHR data patching algorithm.  The effect was a small random error in determining whether </a:t>
            </a:r>
            <a:r>
              <a:rPr lang="en-US" dirty="0" err="1" smtClean="0"/>
              <a:t>sea_salt</a:t>
            </a:r>
            <a:r>
              <a:rPr lang="en-US" dirty="0" smtClean="0"/>
              <a:t> patching was allowed.  Only </a:t>
            </a:r>
            <a:r>
              <a:rPr lang="en-US" dirty="0" err="1" smtClean="0"/>
              <a:t>sea_salt</a:t>
            </a:r>
            <a:r>
              <a:rPr lang="en-US" dirty="0" smtClean="0"/>
              <a:t> patching was affected.  Only applicable to a small fraction of observations where sea salt wasn’t already valid.</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783485094"/>
              </p:ext>
            </p:extLst>
          </p:nvPr>
        </p:nvGraphicFramePr>
        <p:xfrm>
          <a:off x="761033" y="2679625"/>
          <a:ext cx="10515603" cy="1018438"/>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362499">
                <a:tc>
                  <a:txBody>
                    <a:bodyPr/>
                    <a:lstStyle/>
                    <a:p>
                      <a:pPr algn="l" fontAlgn="b"/>
                      <a:r>
                        <a:rPr lang="en-US" sz="1500" u="none" strike="noStrike" dirty="0">
                          <a:effectLst/>
                        </a:rPr>
                        <a:t> </a:t>
                      </a:r>
                      <a:endParaRPr lang="en-US" sz="1500" b="0" i="0" u="none" strike="noStrike" dirty="0">
                        <a:solidFill>
                          <a:srgbClr val="000000"/>
                        </a:solidFill>
                        <a:effectLst/>
                        <a:latin typeface="Arial" panose="020B0604020202020204" pitchFamily="34" charset="0"/>
                      </a:endParaRPr>
                    </a:p>
                  </a:txBody>
                  <a:tcPr marL="7717" marR="7717" marT="7717" marB="0" anchor="b">
                    <a:solidFill>
                      <a:srgbClr val="EAEFF7"/>
                    </a:solidFill>
                  </a:tcPr>
                </a:tc>
                <a:tc>
                  <a:txBody>
                    <a:bodyPr/>
                    <a:lstStyle/>
                    <a:p>
                      <a:pPr algn="ctr" rtl="0" fontAlgn="b"/>
                      <a:r>
                        <a:rPr lang="en-US" sz="900" u="none" strike="noStrike" dirty="0">
                          <a:effectLst/>
                        </a:rPr>
                        <a:t>Reported Data</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Clearest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2000-2004 Baseline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dirty="0">
                          <a:effectLst/>
                        </a:rPr>
                        <a:t>Significance of change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fontAlgn="b"/>
                      <a:r>
                        <a:rPr lang="en-US" sz="900" u="none" strike="noStrike" dirty="0" smtClean="0">
                          <a:effectLst/>
                        </a:rPr>
                        <a:t>n/a</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EAEFF7"/>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a:t>
                      </a:r>
                      <a:r>
                        <a:rPr lang="en-US" sz="1100" u="none" strike="noStrike" dirty="0" smtClean="0">
                          <a:effectLst/>
                        </a:rPr>
                        <a:t>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potentially all</a:t>
                      </a:r>
                    </a:p>
                  </a:txBody>
                  <a:tcPr marL="9525" marR="9525" marT="9525" marB="0" anchor="ctr"/>
                </a:tc>
                <a:extLst>
                  <a:ext uri="{0D108BD9-81ED-4DB2-BD59-A6C34878D82A}">
                    <a16:rowId xmlns:a16="http://schemas.microsoft.com/office/drawing/2014/main" val="892063594"/>
                  </a:ext>
                </a:extLst>
              </a:tr>
            </a:tbl>
          </a:graphicData>
        </a:graphic>
      </p:graphicFrame>
    </p:spTree>
    <p:extLst>
      <p:ext uri="{BB962C8B-B14F-4D97-AF65-F5344CB8AC3E}">
        <p14:creationId xmlns:p14="http://schemas.microsoft.com/office/powerpoint/2010/main" val="1692635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95045" y="776539"/>
            <a:ext cx="8124003" cy="2308324"/>
          </a:xfrm>
          <a:prstGeom prst="rect">
            <a:avLst/>
          </a:prstGeom>
          <a:noFill/>
        </p:spPr>
        <p:txBody>
          <a:bodyPr wrap="square" rtlCol="0">
            <a:spAutoFit/>
          </a:bodyPr>
          <a:lstStyle/>
          <a:p>
            <a:r>
              <a:rPr lang="en-US" b="1" dirty="0" smtClean="0"/>
              <a:t>Addition of new combined haze tracking site</a:t>
            </a:r>
          </a:p>
          <a:p>
            <a:endParaRPr lang="en-US" dirty="0" smtClean="0"/>
          </a:p>
          <a:p>
            <a:pPr marL="285750" indent="-285750">
              <a:buFont typeface="Arial" panose="020B0604020202020204" pitchFamily="34" charset="0"/>
              <a:buChar char="•"/>
            </a:pPr>
            <a:r>
              <a:rPr lang="en-US" dirty="0" smtClean="0"/>
              <a:t>RHR metrics now include a “SYCA_RHTS” site code which is the combined trending site that treats SYCA1 and SYCA2(which began </a:t>
            </a:r>
            <a:r>
              <a:rPr lang="en-US" dirty="0"/>
              <a:t>24OCT2015) </a:t>
            </a:r>
            <a:r>
              <a:rPr lang="en-US" dirty="0" smtClean="0"/>
              <a:t>as a single site with no data modification.  </a:t>
            </a:r>
          </a:p>
          <a:p>
            <a:pPr marL="285750" indent="-285750">
              <a:buFont typeface="Arial" panose="020B0604020202020204" pitchFamily="34" charset="0"/>
              <a:buChar char="•"/>
            </a:pPr>
            <a:r>
              <a:rPr lang="en-US" dirty="0" smtClean="0"/>
              <a:t>This was based on an analysis that I performed and shared with AZDEQ of the two sites’ data compared with nearby sites.  </a:t>
            </a:r>
          </a:p>
          <a:p>
            <a:pPr marL="285750" indent="-285750">
              <a:buFont typeface="Arial" panose="020B0604020202020204" pitchFamily="34" charset="0"/>
              <a:buChar char="•"/>
            </a:pPr>
            <a:r>
              <a:rPr lang="en-US" dirty="0" smtClean="0"/>
              <a:t>2015 is now a “complete” year for the hybrid site.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780946889"/>
              </p:ext>
            </p:extLst>
          </p:nvPr>
        </p:nvGraphicFramePr>
        <p:xfrm>
          <a:off x="695045" y="3405490"/>
          <a:ext cx="10515603" cy="1018438"/>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362499">
                <a:tc>
                  <a:txBody>
                    <a:bodyPr/>
                    <a:lstStyle/>
                    <a:p>
                      <a:pPr algn="l" fontAlgn="b"/>
                      <a:r>
                        <a:rPr lang="en-US" sz="1500" u="none" strike="noStrike" dirty="0">
                          <a:effectLst/>
                        </a:rPr>
                        <a:t> </a:t>
                      </a:r>
                      <a:endParaRPr lang="en-US" sz="1500" b="0" i="0" u="none" strike="noStrike" dirty="0">
                        <a:solidFill>
                          <a:srgbClr val="000000"/>
                        </a:solidFill>
                        <a:effectLst/>
                        <a:latin typeface="Arial" panose="020B0604020202020204" pitchFamily="34" charset="0"/>
                      </a:endParaRPr>
                    </a:p>
                  </a:txBody>
                  <a:tcPr marL="7717" marR="7717" marT="7717" marB="0" anchor="b">
                    <a:solidFill>
                      <a:srgbClr val="EAEFF7"/>
                    </a:solidFill>
                  </a:tcPr>
                </a:tc>
                <a:tc>
                  <a:txBody>
                    <a:bodyPr/>
                    <a:lstStyle/>
                    <a:p>
                      <a:pPr algn="ctr" rtl="0" fontAlgn="b"/>
                      <a:r>
                        <a:rPr lang="en-US" sz="900" u="none" strike="noStrike" dirty="0">
                          <a:effectLst/>
                        </a:rPr>
                        <a:t>Reported Data</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Clearest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2000-2004 Baseline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dirty="0">
                          <a:effectLst/>
                        </a:rPr>
                        <a:t>Significance of change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fontAlgn="b"/>
                      <a:r>
                        <a:rPr lang="en-US" sz="900" u="none" strike="noStrike" dirty="0" smtClean="0">
                          <a:effectLst/>
                        </a:rPr>
                        <a:t>n/a</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EAEFF7"/>
                    </a:solidFill>
                  </a:tcPr>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FFC000"/>
                    </a:solidFill>
                  </a:tcPr>
                </a:tc>
                <a:tc>
                  <a:txBody>
                    <a:bodyPr/>
                    <a:lstStyle/>
                    <a:p>
                      <a:pPr algn="ctr" fontAlgn="b"/>
                      <a:r>
                        <a:rPr lang="en-US" sz="900" u="none" strike="noStrike" dirty="0" smtClean="0">
                          <a:effectLst/>
                        </a:rPr>
                        <a:t>high</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FFC000"/>
                    </a:solidFill>
                  </a:tcPr>
                </a:tc>
                <a:tc>
                  <a:txBody>
                    <a:bodyPr/>
                    <a:lstStyle/>
                    <a:p>
                      <a:pPr algn="ctr" fontAlgn="b"/>
                      <a:r>
                        <a:rPr lang="en-US" sz="1100" u="none" strike="noStrike" dirty="0" smtClean="0">
                          <a:effectLst/>
                        </a:rPr>
                        <a:t>n/a</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EAEFF7"/>
                    </a:solidFill>
                  </a:tcPr>
                </a:tc>
                <a:tc>
                  <a:txBody>
                    <a:bodyPr/>
                    <a:lstStyle/>
                    <a:p>
                      <a:pPr algn="ctr" fontAlgn="b"/>
                      <a:r>
                        <a:rPr lang="en-US" sz="1100" u="none" strike="noStrike" dirty="0" smtClean="0">
                          <a:effectLst/>
                        </a:rPr>
                        <a:t>n/a</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EAEFF7"/>
                    </a:solidFill>
                  </a:tcPr>
                </a:tc>
                <a:tc>
                  <a:txBody>
                    <a:bodyPr/>
                    <a:lstStyle/>
                    <a:p>
                      <a:pPr algn="ctr" fontAlgn="b"/>
                      <a:r>
                        <a:rPr lang="en-US" sz="1100" u="none" strike="noStrike" dirty="0" smtClean="0">
                          <a:effectLst/>
                        </a:rPr>
                        <a:t>n/a</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EAEFF7"/>
                    </a:solidFill>
                  </a:tcPr>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SYCA_RHTS 2015 only</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SYCA_RHTS 2015 only</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a:t>
                      </a:r>
                    </a:p>
                  </a:txBody>
                  <a:tcPr marL="9525" marR="9525" marT="9525" marB="0" anchor="ctr"/>
                </a:tc>
                <a:extLst>
                  <a:ext uri="{0D108BD9-81ED-4DB2-BD59-A6C34878D82A}">
                    <a16:rowId xmlns:a16="http://schemas.microsoft.com/office/drawing/2014/main" val="892063594"/>
                  </a:ext>
                </a:extLst>
              </a:tr>
            </a:tbl>
          </a:graphicData>
        </a:graphic>
      </p:graphicFrame>
    </p:spTree>
    <p:extLst>
      <p:ext uri="{BB962C8B-B14F-4D97-AF65-F5344CB8AC3E}">
        <p14:creationId xmlns:p14="http://schemas.microsoft.com/office/powerpoint/2010/main" val="3568028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3597" y="1060261"/>
            <a:ext cx="8124003" cy="2031325"/>
          </a:xfrm>
          <a:prstGeom prst="rect">
            <a:avLst/>
          </a:prstGeom>
          <a:noFill/>
        </p:spPr>
        <p:txBody>
          <a:bodyPr wrap="square" rtlCol="0">
            <a:spAutoFit/>
          </a:bodyPr>
          <a:lstStyle/>
          <a:p>
            <a:r>
              <a:rPr lang="en-US" b="1" dirty="0"/>
              <a:t>Addition of </a:t>
            </a:r>
            <a:r>
              <a:rPr lang="en-US" b="1" dirty="0" smtClean="0"/>
              <a:t>EPA 2019 results to my default 2064 endpoint file</a:t>
            </a:r>
            <a:endParaRPr lang="en-US" b="1" dirty="0"/>
          </a:p>
          <a:p>
            <a:pPr marL="285750" indent="-285750">
              <a:buFont typeface="Arial" panose="020B0604020202020204" pitchFamily="34" charset="0"/>
              <a:buChar char="•"/>
            </a:pPr>
            <a:endParaRPr lang="en-US" dirty="0" smtClean="0"/>
          </a:p>
          <a:p>
            <a:pPr marL="285750" indent="-285750">
              <a:buFont typeface="Arial" panose="020B0604020202020204" pitchFamily="34" charset="0"/>
              <a:buChar char="•"/>
            </a:pPr>
            <a:r>
              <a:rPr lang="en-US" dirty="0" smtClean="0"/>
              <a:t>I am now including the output of the 2019 EPA modeling effort in my 2064 endpoint file for every class I IMPROVE site.</a:t>
            </a:r>
          </a:p>
          <a:p>
            <a:pPr marL="285750" indent="-285750">
              <a:buFont typeface="Arial" panose="020B0604020202020204" pitchFamily="34" charset="0"/>
              <a:buChar char="•"/>
            </a:pPr>
            <a:r>
              <a:rPr lang="en-US" dirty="0" smtClean="0"/>
              <a:t>This is for</a:t>
            </a:r>
            <a:r>
              <a:rPr lang="en-US" dirty="0"/>
              <a:t> </a:t>
            </a:r>
            <a:r>
              <a:rPr lang="en-US" dirty="0" smtClean="0"/>
              <a:t>convenience </a:t>
            </a:r>
            <a:r>
              <a:rPr lang="en-US" dirty="0"/>
              <a:t>in evaluating the </a:t>
            </a:r>
            <a:r>
              <a:rPr lang="en-US" dirty="0" smtClean="0"/>
              <a:t>numbers for myself and the community.</a:t>
            </a:r>
          </a:p>
          <a:p>
            <a:pPr marL="285750" indent="-285750">
              <a:buFont typeface="Arial" panose="020B0604020202020204" pitchFamily="34" charset="0"/>
              <a:buChar char="•"/>
            </a:pPr>
            <a:r>
              <a:rPr lang="en-US" dirty="0" smtClean="0"/>
              <a:t>I haven’t evaluated the numbers and how they interact with the glide slopes yet.</a:t>
            </a:r>
          </a:p>
          <a:p>
            <a:pPr marL="285750" indent="-285750">
              <a:buFont typeface="Arial" panose="020B0604020202020204" pitchFamily="34" charset="0"/>
              <a:buChar char="•"/>
            </a:pPr>
            <a:r>
              <a:rPr lang="en-US" dirty="0" smtClean="0"/>
              <a:t>The most recent version of that file is “endpoint_2064_imp_g_90_12_19_2p.csv” </a:t>
            </a:r>
            <a:endParaRPr lang="en-US" dirty="0"/>
          </a:p>
        </p:txBody>
      </p:sp>
    </p:spTree>
    <p:extLst>
      <p:ext uri="{BB962C8B-B14F-4D97-AF65-F5344CB8AC3E}">
        <p14:creationId xmlns:p14="http://schemas.microsoft.com/office/powerpoint/2010/main" val="695884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6902" y="426449"/>
            <a:ext cx="10573594" cy="2387600"/>
          </a:xfrm>
        </p:spPr>
        <p:txBody>
          <a:bodyPr>
            <a:normAutofit/>
          </a:bodyPr>
          <a:lstStyle/>
          <a:p>
            <a:r>
              <a:rPr lang="en-US" sz="4000" dirty="0" smtClean="0"/>
              <a:t>Changes to IMPROVE RHR Calculations and Metrics after changing only “patching” routine</a:t>
            </a:r>
            <a:endParaRPr lang="en-US" sz="4000" dirty="0"/>
          </a:p>
        </p:txBody>
      </p:sp>
      <p:sp>
        <p:nvSpPr>
          <p:cNvPr id="5" name="Subtitle 2"/>
          <p:cNvSpPr>
            <a:spLocks noGrp="1"/>
          </p:cNvSpPr>
          <p:nvPr>
            <p:ph type="subTitle" idx="1"/>
          </p:nvPr>
        </p:nvSpPr>
        <p:spPr>
          <a:xfrm>
            <a:off x="1459264" y="4225125"/>
            <a:ext cx="9144000" cy="1655762"/>
          </a:xfrm>
        </p:spPr>
        <p:txBody>
          <a:bodyPr>
            <a:normAutofit/>
          </a:bodyPr>
          <a:lstStyle/>
          <a:p>
            <a:r>
              <a:rPr lang="en-US" sz="2000" i="1" dirty="0" smtClean="0"/>
              <a:t>Scott Copeland </a:t>
            </a:r>
            <a:r>
              <a:rPr lang="en-US" sz="2000" i="1" dirty="0" smtClean="0"/>
              <a:t>12_19_2019</a:t>
            </a:r>
            <a:endParaRPr lang="en-US" sz="2000" i="1" dirty="0" smtClean="0"/>
          </a:p>
          <a:p>
            <a:endParaRPr lang="en-US" sz="2000" i="1" dirty="0"/>
          </a:p>
        </p:txBody>
      </p:sp>
      <p:sp>
        <p:nvSpPr>
          <p:cNvPr id="4" name="Title 1"/>
          <p:cNvSpPr txBox="1">
            <a:spLocks/>
          </p:cNvSpPr>
          <p:nvPr/>
        </p:nvSpPr>
        <p:spPr>
          <a:xfrm>
            <a:off x="1321699" y="3495064"/>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a:t>Results are graphically displayed in </a:t>
            </a:r>
          </a:p>
          <a:p>
            <a:r>
              <a:rPr lang="en-US" sz="1800" dirty="0"/>
              <a:t>“Compare 12_2019_1p with 12_2019_2p.pptx”</a:t>
            </a:r>
          </a:p>
          <a:p>
            <a:r>
              <a:rPr lang="en-US" sz="1800" dirty="0"/>
              <a:t>Available here</a:t>
            </a:r>
          </a:p>
          <a:p>
            <a:r>
              <a:rPr lang="en-US" sz="1800" u="sng" dirty="0">
                <a:hlinkClick r:id="rId2"/>
              </a:rPr>
              <a:t>https://drive.google.com/open?id=0Bxfj1vyyXeDYWVpfeUo4NEYtTU0</a:t>
            </a:r>
            <a:endParaRPr lang="en-US" sz="1800" dirty="0"/>
          </a:p>
        </p:txBody>
      </p:sp>
    </p:spTree>
    <p:extLst>
      <p:ext uri="{BB962C8B-B14F-4D97-AF65-F5344CB8AC3E}">
        <p14:creationId xmlns:p14="http://schemas.microsoft.com/office/powerpoint/2010/main" val="7707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7087" y="356254"/>
            <a:ext cx="10641897" cy="4247317"/>
          </a:xfrm>
          <a:prstGeom prst="rect">
            <a:avLst/>
          </a:prstGeom>
          <a:noFill/>
        </p:spPr>
        <p:txBody>
          <a:bodyPr wrap="square" rtlCol="0">
            <a:spAutoFit/>
          </a:bodyPr>
          <a:lstStyle/>
          <a:p>
            <a:r>
              <a:rPr lang="en-US" b="1" dirty="0" smtClean="0"/>
              <a:t>Extended Patching</a:t>
            </a:r>
          </a:p>
          <a:p>
            <a:pPr marL="285750" indent="-285750">
              <a:buFont typeface="Arial" panose="020B0604020202020204" pitchFamily="34" charset="0"/>
              <a:buChar char="•"/>
            </a:pPr>
            <a:r>
              <a:rPr lang="en-US" dirty="0" smtClean="0"/>
              <a:t>RHR Guidance based “patching” algorithm was extended to allow up to two missing components of aerosol extinction at one site on one date to be replaced per the guidance technique, rather than just one.  </a:t>
            </a:r>
          </a:p>
          <a:p>
            <a:pPr marL="285750" indent="-285750">
              <a:buFont typeface="Arial" panose="020B0604020202020204" pitchFamily="34" charset="0"/>
              <a:buChar char="•"/>
            </a:pPr>
            <a:r>
              <a:rPr lang="en-US" dirty="0" smtClean="0"/>
              <a:t>The test is performed for each missing component independently, not combinations of missing components as was described in the 2003 guidance.</a:t>
            </a:r>
          </a:p>
          <a:p>
            <a:pPr marL="285750" indent="-285750">
              <a:buFont typeface="Arial" panose="020B0604020202020204" pitchFamily="34" charset="0"/>
              <a:buChar char="•"/>
            </a:pPr>
            <a:r>
              <a:rPr lang="en-US" dirty="0" smtClean="0"/>
              <a:t>This change is a response to a request by LADCO analysts in 2017 to allow a subset of important sample dates to be used in progress determinations and is a reasonable extension of the guidance technique.</a:t>
            </a:r>
          </a:p>
          <a:p>
            <a:pPr marL="285750" indent="-285750">
              <a:buFont typeface="Arial" panose="020B0604020202020204" pitchFamily="34" charset="0"/>
              <a:buChar char="•"/>
            </a:pPr>
            <a:r>
              <a:rPr lang="en-US" dirty="0"/>
              <a:t>This change is the minimum </a:t>
            </a:r>
            <a:r>
              <a:rPr lang="en-US" dirty="0" smtClean="0"/>
              <a:t>modification to the patching algorithm </a:t>
            </a:r>
            <a:r>
              <a:rPr lang="en-US" dirty="0"/>
              <a:t>that can still recover </a:t>
            </a:r>
            <a:r>
              <a:rPr lang="en-US" dirty="0" smtClean="0"/>
              <a:t>most of the important </a:t>
            </a:r>
            <a:r>
              <a:rPr lang="en-US" dirty="0"/>
              <a:t>sample </a:t>
            </a:r>
            <a:r>
              <a:rPr lang="en-US" dirty="0" smtClean="0"/>
              <a:t>dates </a:t>
            </a:r>
            <a:r>
              <a:rPr lang="en-US" dirty="0"/>
              <a:t>at the LADCO sites.</a:t>
            </a:r>
          </a:p>
          <a:p>
            <a:pPr marL="285750" indent="-285750">
              <a:buFont typeface="Arial" panose="020B0604020202020204" pitchFamily="34" charset="0"/>
              <a:buChar char="•"/>
            </a:pPr>
            <a:r>
              <a:rPr lang="en-US" dirty="0" smtClean="0"/>
              <a:t>About 2200 additional sample dates are recovered at various sites since 2000.</a:t>
            </a:r>
          </a:p>
          <a:p>
            <a:pPr marL="285750" indent="-285750">
              <a:buFont typeface="Arial" panose="020B0604020202020204" pitchFamily="34" charset="0"/>
              <a:buChar char="•"/>
            </a:pPr>
            <a:r>
              <a:rPr lang="en-US" dirty="0" smtClean="0"/>
              <a:t>At the IMPROVE Steering Committee meeting in Petaluma and at the National Regional Haze meeting in St Louis, I recommended allowing three components per day to be replaced, but changed to two after a careful inspection of the results, especially at high elevation western sites.</a:t>
            </a:r>
          </a:p>
          <a:p>
            <a:pPr marL="285750" indent="-285750">
              <a:buFont typeface="Arial" panose="020B0604020202020204" pitchFamily="34" charset="0"/>
              <a:buChar char="•"/>
            </a:pPr>
            <a:r>
              <a:rPr lang="en-US" dirty="0" smtClean="0"/>
              <a:t>Every patched or </a:t>
            </a:r>
            <a:r>
              <a:rPr lang="en-US" dirty="0"/>
              <a:t>substituted </a:t>
            </a:r>
            <a:r>
              <a:rPr lang="en-US" dirty="0" smtClean="0"/>
              <a:t>value is now reported explicitly with each </a:t>
            </a:r>
            <a:r>
              <a:rPr lang="en-US" dirty="0"/>
              <a:t>data </a:t>
            </a:r>
            <a:r>
              <a:rPr lang="en-US" dirty="0" smtClean="0"/>
              <a:t>version for each affected site </a:t>
            </a:r>
            <a:r>
              <a:rPr lang="en-US" dirty="0"/>
              <a:t>and date</a:t>
            </a:r>
            <a:r>
              <a:rPr lang="en-US" dirty="0" smtClean="0"/>
              <a:t>.  See All_patches_12_19_2p.csv </a:t>
            </a:r>
            <a:r>
              <a:rPr lang="en-US" dirty="0"/>
              <a:t>and </a:t>
            </a:r>
            <a:r>
              <a:rPr lang="en-US" dirty="0" smtClean="0"/>
              <a:t>subs_rhr_5_2019.csv on Google Drive.</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044089"/>
              </p:ext>
            </p:extLst>
          </p:nvPr>
        </p:nvGraphicFramePr>
        <p:xfrm>
          <a:off x="639736" y="4756867"/>
          <a:ext cx="10515603" cy="1018438"/>
        </p:xfrm>
        <a:graphic>
          <a:graphicData uri="http://schemas.openxmlformats.org/drawingml/2006/table">
            <a:tbl>
              <a:tblPr>
                <a:tableStyleId>{5C22544A-7EE6-4342-B048-85BDC9FD1C3A}</a:tableStyleId>
              </a:tblPr>
              <a:tblGrid>
                <a:gridCol w="1502229">
                  <a:extLst>
                    <a:ext uri="{9D8B030D-6E8A-4147-A177-3AD203B41FA5}">
                      <a16:colId xmlns:a16="http://schemas.microsoft.com/office/drawing/2014/main" val="2151586402"/>
                    </a:ext>
                  </a:extLst>
                </a:gridCol>
                <a:gridCol w="1502229">
                  <a:extLst>
                    <a:ext uri="{9D8B030D-6E8A-4147-A177-3AD203B41FA5}">
                      <a16:colId xmlns:a16="http://schemas.microsoft.com/office/drawing/2014/main" val="3774987421"/>
                    </a:ext>
                  </a:extLst>
                </a:gridCol>
                <a:gridCol w="1381517">
                  <a:extLst>
                    <a:ext uri="{9D8B030D-6E8A-4147-A177-3AD203B41FA5}">
                      <a16:colId xmlns:a16="http://schemas.microsoft.com/office/drawing/2014/main" val="3743290668"/>
                    </a:ext>
                  </a:extLst>
                </a:gridCol>
                <a:gridCol w="1622941">
                  <a:extLst>
                    <a:ext uri="{9D8B030D-6E8A-4147-A177-3AD203B41FA5}">
                      <a16:colId xmlns:a16="http://schemas.microsoft.com/office/drawing/2014/main" val="1453272649"/>
                    </a:ext>
                  </a:extLst>
                </a:gridCol>
                <a:gridCol w="1502229">
                  <a:extLst>
                    <a:ext uri="{9D8B030D-6E8A-4147-A177-3AD203B41FA5}">
                      <a16:colId xmlns:a16="http://schemas.microsoft.com/office/drawing/2014/main" val="848227605"/>
                    </a:ext>
                  </a:extLst>
                </a:gridCol>
                <a:gridCol w="1502229">
                  <a:extLst>
                    <a:ext uri="{9D8B030D-6E8A-4147-A177-3AD203B41FA5}">
                      <a16:colId xmlns:a16="http://schemas.microsoft.com/office/drawing/2014/main" val="1888772168"/>
                    </a:ext>
                  </a:extLst>
                </a:gridCol>
                <a:gridCol w="1502229">
                  <a:extLst>
                    <a:ext uri="{9D8B030D-6E8A-4147-A177-3AD203B41FA5}">
                      <a16:colId xmlns:a16="http://schemas.microsoft.com/office/drawing/2014/main" val="3847868655"/>
                    </a:ext>
                  </a:extLst>
                </a:gridCol>
              </a:tblGrid>
              <a:tr h="362499">
                <a:tc>
                  <a:txBody>
                    <a:bodyPr/>
                    <a:lstStyle/>
                    <a:p>
                      <a:pPr algn="l" fontAlgn="b"/>
                      <a:r>
                        <a:rPr lang="en-US" sz="1500" u="none" strike="noStrike" dirty="0">
                          <a:effectLst/>
                        </a:rPr>
                        <a:t> </a:t>
                      </a:r>
                      <a:endParaRPr lang="en-US" sz="1500" b="0" i="0" u="none" strike="noStrike" dirty="0">
                        <a:solidFill>
                          <a:srgbClr val="000000"/>
                        </a:solidFill>
                        <a:effectLst/>
                        <a:latin typeface="Arial" panose="020B0604020202020204" pitchFamily="34" charset="0"/>
                      </a:endParaRPr>
                    </a:p>
                  </a:txBody>
                  <a:tcPr marL="7717" marR="7717" marT="7717" marB="0" anchor="b">
                    <a:solidFill>
                      <a:srgbClr val="EAEFF7"/>
                    </a:solidFill>
                  </a:tcPr>
                </a:tc>
                <a:tc>
                  <a:txBody>
                    <a:bodyPr/>
                    <a:lstStyle/>
                    <a:p>
                      <a:pPr algn="ctr" rtl="0" fontAlgn="b"/>
                      <a:r>
                        <a:rPr lang="en-US" sz="900" u="none" strike="noStrike" dirty="0">
                          <a:effectLst/>
                        </a:rPr>
                        <a:t>Reported Data</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Clearest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Most Impaired Days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2000-2004 Baseline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Natural Conditions Estimates</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rtl="0" fontAlgn="b"/>
                      <a:r>
                        <a:rPr lang="en-US" sz="900" u="none" strike="noStrike" dirty="0">
                          <a:effectLst/>
                        </a:rPr>
                        <a:t>2064 endpoints</a:t>
                      </a:r>
                      <a:endParaRPr lang="en-US" sz="900" b="0" i="0" u="none" strike="noStrike" dirty="0">
                        <a:solidFill>
                          <a:srgbClr val="000000"/>
                        </a:solidFill>
                        <a:effectLst/>
                        <a:latin typeface="Calibri" panose="020F0502020204030204" pitchFamily="34" charset="0"/>
                      </a:endParaRPr>
                    </a:p>
                  </a:txBody>
                  <a:tcPr marL="7717" marR="7717" marT="7717" marB="0" anchor="b"/>
                </a:tc>
                <a:extLst>
                  <a:ext uri="{0D108BD9-81ED-4DB2-BD59-A6C34878D82A}">
                    <a16:rowId xmlns:a16="http://schemas.microsoft.com/office/drawing/2014/main" val="87488623"/>
                  </a:ext>
                </a:extLst>
              </a:tr>
              <a:tr h="362696">
                <a:tc>
                  <a:txBody>
                    <a:bodyPr/>
                    <a:lstStyle/>
                    <a:p>
                      <a:pPr algn="l" rtl="0" fontAlgn="b"/>
                      <a:r>
                        <a:rPr lang="en-US" sz="900" u="none" strike="noStrike" dirty="0">
                          <a:effectLst/>
                        </a:rPr>
                        <a:t>Significance of change</a:t>
                      </a:r>
                      <a:endParaRPr lang="en-US" sz="900" b="0" i="0" u="none" strike="noStrike" dirty="0">
                        <a:solidFill>
                          <a:srgbClr val="000000"/>
                        </a:solidFill>
                        <a:effectLst/>
                        <a:latin typeface="Calibri" panose="020F0502020204030204" pitchFamily="34" charset="0"/>
                      </a:endParaRPr>
                    </a:p>
                  </a:txBody>
                  <a:tcPr marL="7717" marR="7717" marT="7717" marB="0" anchor="b"/>
                </a:tc>
                <a:tc>
                  <a:txBody>
                    <a:bodyPr/>
                    <a:lstStyle/>
                    <a:p>
                      <a:pPr algn="ctr" fontAlgn="b"/>
                      <a:r>
                        <a:rPr lang="en-US" sz="900" u="none" strike="noStrike" dirty="0" smtClean="0">
                          <a:effectLst/>
                        </a:rPr>
                        <a:t>n/a</a:t>
                      </a:r>
                      <a:endParaRPr lang="en-US" sz="900" b="0" i="0" u="none" strike="noStrike" dirty="0">
                        <a:solidFill>
                          <a:srgbClr val="000000"/>
                        </a:solidFill>
                        <a:effectLst/>
                        <a:latin typeface="Calibri" panose="020F0502020204030204" pitchFamily="34" charset="0"/>
                      </a:endParaRPr>
                    </a:p>
                  </a:txBody>
                  <a:tcPr marL="7717" marR="7717" marT="7717" marB="0" anchor="b">
                    <a:solidFill>
                      <a:srgbClr val="EAEFF7"/>
                    </a:solidFill>
                  </a:tcPr>
                </a:tc>
                <a:tc>
                  <a:txBody>
                    <a:bodyPr/>
                    <a:lstStyle/>
                    <a:p>
                      <a:pPr algn="ctr" fontAlgn="b"/>
                      <a:r>
                        <a:rPr lang="en-US" sz="1100" u="none" strike="noStrike" dirty="0" smtClean="0">
                          <a:effectLst/>
                        </a:rPr>
                        <a:t>mostly minor-s</a:t>
                      </a:r>
                      <a:r>
                        <a:rPr lang="en-US" sz="1100" u="none" strike="noStrike" baseline="0" dirty="0" smtClean="0">
                          <a:effectLst/>
                        </a:rPr>
                        <a:t>ome </a:t>
                      </a:r>
                      <a:r>
                        <a:rPr lang="en-US" sz="1100" u="none" strike="noStrike" dirty="0" smtClean="0">
                          <a:effectLst/>
                        </a:rPr>
                        <a:t>moderate-one high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ctr" fontAlgn="b"/>
                      <a:r>
                        <a:rPr lang="en-US" sz="1100" u="none" strike="noStrike" dirty="0" smtClean="0">
                          <a:effectLst/>
                        </a:rPr>
                        <a:t>mostly minor-s</a:t>
                      </a:r>
                      <a:r>
                        <a:rPr lang="en-US" sz="1100" u="none" strike="noStrike" baseline="0" dirty="0" smtClean="0">
                          <a:effectLst/>
                        </a:rPr>
                        <a:t>ome </a:t>
                      </a:r>
                      <a:r>
                        <a:rPr lang="en-US" sz="1100" u="none" strike="noStrike" dirty="0" smtClean="0">
                          <a:effectLst/>
                        </a:rPr>
                        <a:t>moderate-one high</a:t>
                      </a:r>
                      <a:endParaRPr lang="en-US" sz="1100" b="0" i="0" u="none" strike="noStrike" dirty="0">
                        <a:solidFill>
                          <a:srgbClr val="000000"/>
                        </a:solidFill>
                        <a:effectLst/>
                        <a:latin typeface="Calibri" panose="020F0502020204030204" pitchFamily="34" charset="0"/>
                      </a:endParaRPr>
                    </a:p>
                  </a:txBody>
                  <a:tcPr marL="9525" marR="9525" marT="9525" marB="0" anchor="b">
                    <a:solidFill>
                      <a:srgbClr val="FFFF00"/>
                    </a:solidFill>
                  </a:tcPr>
                </a:tc>
                <a:tc>
                  <a:txBody>
                    <a:bodyPr/>
                    <a:lstStyle/>
                    <a:p>
                      <a:pPr algn="ctr" fontAlgn="b"/>
                      <a:r>
                        <a:rPr lang="en-US" sz="1100" u="none" strike="noStrike" dirty="0" smtClean="0">
                          <a:effectLst/>
                        </a:rPr>
                        <a:t>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ctr" fontAlgn="b"/>
                      <a:r>
                        <a:rPr lang="en-US" sz="1100" u="none" strike="noStrike" dirty="0" smtClean="0">
                          <a:effectLst/>
                        </a:rPr>
                        <a:t>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ctr" fontAlgn="b"/>
                      <a:r>
                        <a:rPr lang="en-US" sz="1100" u="none" strike="noStrike" dirty="0" smtClean="0">
                          <a:effectLst/>
                        </a:rPr>
                        <a:t>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1247666703"/>
                  </a:ext>
                </a:extLst>
              </a:tr>
              <a:tr h="293243">
                <a:tc>
                  <a:txBody>
                    <a:bodyPr/>
                    <a:lstStyle/>
                    <a:p>
                      <a:pPr algn="l" rtl="0" fontAlgn="b"/>
                      <a:r>
                        <a:rPr lang="en-US" sz="1000" u="none" strike="noStrike">
                          <a:effectLst/>
                        </a:rPr>
                        <a:t>Number of sites affected</a:t>
                      </a:r>
                      <a:endParaRPr lang="en-US" sz="1000" b="0" i="0" u="none" strike="noStrike">
                        <a:solidFill>
                          <a:srgbClr val="000000"/>
                        </a:solidFill>
                        <a:effectLst/>
                        <a:latin typeface="Calibri" panose="020F0502020204030204" pitchFamily="34" charset="0"/>
                      </a:endParaRPr>
                    </a:p>
                  </a:txBody>
                  <a:tcPr marL="7717" marR="7717" marT="7717" marB="0" anchor="b"/>
                </a:tc>
                <a:tc>
                  <a:txBody>
                    <a:bodyPr/>
                    <a:lstStyle/>
                    <a:p>
                      <a:pPr algn="ctr" fontAlgn="b"/>
                      <a:r>
                        <a:rPr lang="en-US" sz="1000" u="none" strike="noStrike" dirty="0" smtClean="0">
                          <a:effectLst/>
                        </a:rPr>
                        <a:t>-</a:t>
                      </a:r>
                      <a:endParaRPr lang="en-US" sz="1000" b="0" i="0" u="none" strike="noStrike" dirty="0">
                        <a:solidFill>
                          <a:srgbClr val="000000"/>
                        </a:solidFill>
                        <a:effectLst/>
                        <a:latin typeface="Arial" panose="020B0604020202020204" pitchFamily="34" charset="0"/>
                      </a:endParaRPr>
                    </a:p>
                  </a:txBody>
                  <a:tcPr marL="7717" marR="7717" marT="7717"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kern="1200" dirty="0" smtClean="0">
                          <a:solidFill>
                            <a:srgbClr val="000000"/>
                          </a:solidFill>
                          <a:effectLst/>
                          <a:latin typeface="Calibri" panose="020F0502020204030204" pitchFamily="34" charset="0"/>
                          <a:ea typeface="+mn-ea"/>
                          <a:cs typeface="+mn-cs"/>
                        </a:rPr>
                        <a:t>potentially all</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next slide</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next slide</a:t>
                      </a:r>
                    </a:p>
                  </a:txBody>
                  <a:tcPr marL="9525" marR="9525" marT="9525" marB="0" anchor="ct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potentially all</a:t>
                      </a:r>
                    </a:p>
                  </a:txBody>
                  <a:tcPr marL="9525" marR="9525" marT="9525" marB="0" anchor="ctr"/>
                </a:tc>
                <a:extLst>
                  <a:ext uri="{0D108BD9-81ED-4DB2-BD59-A6C34878D82A}">
                    <a16:rowId xmlns:a16="http://schemas.microsoft.com/office/drawing/2014/main" val="892063594"/>
                  </a:ext>
                </a:extLst>
              </a:tr>
            </a:tbl>
          </a:graphicData>
        </a:graphic>
      </p:graphicFrame>
    </p:spTree>
    <p:extLst>
      <p:ext uri="{BB962C8B-B14F-4D97-AF65-F5344CB8AC3E}">
        <p14:creationId xmlns:p14="http://schemas.microsoft.com/office/powerpoint/2010/main" val="651302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6605" y="2660749"/>
            <a:ext cx="5831002" cy="3139321"/>
          </a:xfrm>
          <a:prstGeom prst="rect">
            <a:avLst/>
          </a:prstGeom>
        </p:spPr>
        <p:txBody>
          <a:bodyPr wrap="square">
            <a:spAutoFit/>
          </a:bodyPr>
          <a:lstStyle/>
          <a:p>
            <a:r>
              <a:rPr lang="en-US" dirty="0" smtClean="0"/>
              <a:t>    	ACAD1</a:t>
            </a:r>
            <a:r>
              <a:rPr lang="en-US" dirty="0"/>
              <a:t>	</a:t>
            </a:r>
            <a:r>
              <a:rPr lang="en-US" dirty="0" smtClean="0"/>
              <a:t>AGTI1</a:t>
            </a:r>
            <a:r>
              <a:rPr lang="en-US" dirty="0"/>
              <a:t>	</a:t>
            </a:r>
            <a:r>
              <a:rPr lang="en-US" dirty="0" smtClean="0"/>
              <a:t>BAND1</a:t>
            </a:r>
            <a:r>
              <a:rPr lang="en-US" dirty="0"/>
              <a:t>	</a:t>
            </a:r>
            <a:r>
              <a:rPr lang="en-US" dirty="0" smtClean="0"/>
              <a:t>BOWA1</a:t>
            </a:r>
            <a:r>
              <a:rPr lang="en-US" dirty="0"/>
              <a:t>	BRCA1	BRET1	BRIG1	</a:t>
            </a:r>
            <a:r>
              <a:rPr lang="en-US" dirty="0" smtClean="0"/>
              <a:t>CHAS1</a:t>
            </a:r>
            <a:r>
              <a:rPr lang="en-US" dirty="0"/>
              <a:t>	CHIR1	</a:t>
            </a:r>
            <a:r>
              <a:rPr lang="en-US" dirty="0" smtClean="0"/>
              <a:t>CRLA1</a:t>
            </a:r>
            <a:r>
              <a:rPr lang="en-US" dirty="0"/>
              <a:t>	DENA1	</a:t>
            </a:r>
            <a:r>
              <a:rPr lang="en-US" dirty="0" smtClean="0"/>
              <a:t>EVER1</a:t>
            </a:r>
            <a:r>
              <a:rPr lang="en-US" dirty="0"/>
              <a:t>	</a:t>
            </a:r>
            <a:r>
              <a:rPr lang="en-US" dirty="0" smtClean="0"/>
              <a:t>GICL1</a:t>
            </a:r>
            <a:r>
              <a:rPr lang="en-US" dirty="0"/>
              <a:t>	</a:t>
            </a:r>
            <a:r>
              <a:rPr lang="en-US" dirty="0" smtClean="0"/>
              <a:t>GRCA2</a:t>
            </a:r>
            <a:r>
              <a:rPr lang="en-US" dirty="0"/>
              <a:t>	GRGU1	</a:t>
            </a:r>
            <a:r>
              <a:rPr lang="en-US" dirty="0" smtClean="0"/>
              <a:t>GRSM1</a:t>
            </a:r>
            <a:r>
              <a:rPr lang="en-US" dirty="0"/>
              <a:t>	GUMO1	HALE1	HAVO1	HEGL1	HOOV1	</a:t>
            </a:r>
            <a:r>
              <a:rPr lang="en-US" dirty="0" smtClean="0"/>
              <a:t>ISLE1</a:t>
            </a:r>
            <a:r>
              <a:rPr lang="en-US" dirty="0"/>
              <a:t>	KAIS1	</a:t>
            </a:r>
            <a:r>
              <a:rPr lang="en-US" dirty="0" smtClean="0"/>
              <a:t>KALM1</a:t>
            </a:r>
            <a:r>
              <a:rPr lang="en-US" dirty="0"/>
              <a:t>	LAVO1	</a:t>
            </a:r>
            <a:r>
              <a:rPr lang="en-US" dirty="0" smtClean="0"/>
              <a:t>MELA1</a:t>
            </a:r>
            <a:r>
              <a:rPr lang="en-US" dirty="0"/>
              <a:t>	MEVE1	MONT1	</a:t>
            </a:r>
            <a:r>
              <a:rPr lang="en-US" dirty="0" smtClean="0"/>
              <a:t>MOOS1</a:t>
            </a:r>
            <a:r>
              <a:rPr lang="en-US" dirty="0"/>
              <a:t>	OKEF1	PASA1	</a:t>
            </a:r>
            <a:r>
              <a:rPr lang="en-US" dirty="0" smtClean="0"/>
              <a:t>PMRF1</a:t>
            </a:r>
            <a:r>
              <a:rPr lang="en-US" dirty="0"/>
              <a:t>	PORE1	</a:t>
            </a:r>
            <a:r>
              <a:rPr lang="en-US" dirty="0" smtClean="0"/>
              <a:t>REDW1</a:t>
            </a:r>
            <a:r>
              <a:rPr lang="en-US" dirty="0"/>
              <a:t>	SAMA1	SAWT1	SENE1	SHEN1	SHRO1	SIPS1	SNPA1	SULA1	SWAN1	</a:t>
            </a:r>
            <a:r>
              <a:rPr lang="en-US" dirty="0" smtClean="0"/>
              <a:t>THSI1</a:t>
            </a:r>
            <a:r>
              <a:rPr lang="en-US" dirty="0"/>
              <a:t>	TRCR1	TRIN1	TUXE1	UPBU1	</a:t>
            </a:r>
            <a:r>
              <a:rPr lang="en-US" dirty="0" smtClean="0"/>
              <a:t>VOYA2</a:t>
            </a:r>
            <a:r>
              <a:rPr lang="en-US" dirty="0"/>
              <a:t>	WHPA1	WHPE1	YELL2	YOSE1</a:t>
            </a:r>
          </a:p>
        </p:txBody>
      </p:sp>
      <p:sp>
        <p:nvSpPr>
          <p:cNvPr id="4" name="TextBox 3"/>
          <p:cNvSpPr txBox="1"/>
          <p:nvPr/>
        </p:nvSpPr>
        <p:spPr>
          <a:xfrm>
            <a:off x="190206" y="276327"/>
            <a:ext cx="11715848" cy="2031325"/>
          </a:xfrm>
          <a:prstGeom prst="rect">
            <a:avLst/>
          </a:prstGeom>
          <a:noFill/>
        </p:spPr>
        <p:txBody>
          <a:bodyPr wrap="square" rtlCol="0">
            <a:spAutoFit/>
          </a:bodyPr>
          <a:lstStyle/>
          <a:p>
            <a:r>
              <a:rPr lang="en-US" b="1" dirty="0" smtClean="0"/>
              <a:t>More about the baseline period</a:t>
            </a:r>
          </a:p>
          <a:p>
            <a:pPr marL="285750" indent="-285750">
              <a:buFont typeface="Arial" panose="020B0604020202020204" pitchFamily="34" charset="0"/>
              <a:buChar char="•"/>
            </a:pPr>
            <a:r>
              <a:rPr lang="en-US" dirty="0" smtClean="0"/>
              <a:t>Below left are all the class I area sites that had at least one observation changed in the baseline period.  All of them could have changes to baseline values, natural_conditions2 values, endpoint values, and impairment metrics. </a:t>
            </a:r>
          </a:p>
          <a:p>
            <a:pPr marL="742950" lvl="1" indent="-285750">
              <a:buFont typeface="Arial" panose="020B0604020202020204" pitchFamily="34" charset="0"/>
              <a:buChar char="•"/>
            </a:pPr>
            <a:r>
              <a:rPr lang="en-US" dirty="0" smtClean="0"/>
              <a:t>In most cases the changes are very small.</a:t>
            </a:r>
          </a:p>
          <a:p>
            <a:pPr marL="285750" indent="-285750">
              <a:buFont typeface="Arial" panose="020B0604020202020204" pitchFamily="34" charset="0"/>
              <a:buChar char="•"/>
            </a:pPr>
            <a:r>
              <a:rPr lang="en-US" dirty="0" smtClean="0"/>
              <a:t>The largest changes by a wide margin were at MONT1 (Bob Marshall, and Mission Mountains Wilderness) in Montana.</a:t>
            </a:r>
          </a:p>
          <a:p>
            <a:pPr marL="742950" lvl="1" indent="-285750">
              <a:buFont typeface="Arial" panose="020B0604020202020204" pitchFamily="34" charset="0"/>
              <a:buChar char="•"/>
            </a:pPr>
            <a:r>
              <a:rPr lang="en-US" dirty="0" smtClean="0"/>
              <a:t>The large change at MONT1 results from a few added high fire days that changed the min95 carbon threshold, which then changed the impairment values in most years.</a:t>
            </a:r>
            <a:endParaRPr lang="en-US" dirty="0"/>
          </a:p>
        </p:txBody>
      </p:sp>
      <p:pic>
        <p:nvPicPr>
          <p:cNvPr id="5" name="Picture 227"/>
          <p:cNvPicPr>
            <a:picLocks noChangeAspect="1"/>
          </p:cNvPicPr>
          <p:nvPr/>
        </p:nvPicPr>
        <p:blipFill>
          <a:blip r:embed="rId2"/>
          <a:stretch>
            <a:fillRect/>
          </a:stretch>
        </p:blipFill>
        <p:spPr>
          <a:xfrm>
            <a:off x="6910160" y="2068840"/>
            <a:ext cx="5130351" cy="5611793"/>
          </a:xfrm>
          <a:prstGeom prst="rect">
            <a:avLst/>
          </a:prstGeom>
        </p:spPr>
      </p:pic>
      <p:pic>
        <p:nvPicPr>
          <p:cNvPr id="6" name="Picture 228"/>
          <p:cNvPicPr>
            <a:picLocks noChangeAspect="1"/>
          </p:cNvPicPr>
          <p:nvPr/>
        </p:nvPicPr>
        <p:blipFill>
          <a:blip r:embed="rId3"/>
          <a:stretch>
            <a:fillRect/>
          </a:stretch>
        </p:blipFill>
        <p:spPr>
          <a:xfrm>
            <a:off x="5294926" y="3233020"/>
            <a:ext cx="2132395" cy="1338262"/>
          </a:xfrm>
          <a:prstGeom prst="rect">
            <a:avLst/>
          </a:prstGeom>
        </p:spPr>
      </p:pic>
      <p:sp>
        <p:nvSpPr>
          <p:cNvPr id="7" name="Title 1"/>
          <p:cNvSpPr txBox="1">
            <a:spLocks/>
          </p:cNvSpPr>
          <p:nvPr/>
        </p:nvSpPr>
        <p:spPr>
          <a:xfrm>
            <a:off x="8745741" y="1993999"/>
            <a:ext cx="2209126" cy="666750"/>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1800" dirty="0" smtClean="0"/>
              <a:t>Chart site=MONT1</a:t>
            </a:r>
            <a:endParaRPr lang="en-US" sz="1800" dirty="0"/>
          </a:p>
        </p:txBody>
      </p:sp>
      <p:sp>
        <p:nvSpPr>
          <p:cNvPr id="8" name="Rectangle 7"/>
          <p:cNvSpPr/>
          <p:nvPr/>
        </p:nvSpPr>
        <p:spPr>
          <a:xfrm>
            <a:off x="370703" y="2520778"/>
            <a:ext cx="4761470" cy="3484606"/>
          </a:xfrm>
          <a:prstGeom prst="rect">
            <a:avLst/>
          </a:prstGeom>
          <a:noFill/>
          <a:ln w="2222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93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1080" y="2864580"/>
            <a:ext cx="3851642" cy="369332"/>
          </a:xfrm>
          <a:prstGeom prst="rect">
            <a:avLst/>
          </a:prstGeom>
          <a:noFill/>
        </p:spPr>
        <p:txBody>
          <a:bodyPr wrap="square" rtlCol="0">
            <a:spAutoFit/>
          </a:bodyPr>
          <a:lstStyle/>
          <a:p>
            <a:r>
              <a:rPr lang="en-US" i="1" dirty="0" smtClean="0">
                <a:solidFill>
                  <a:schemeClr val="bg1">
                    <a:lumMod val="75000"/>
                  </a:schemeClr>
                </a:solidFill>
              </a:rPr>
              <a:t>Historical changes after this slide</a:t>
            </a:r>
            <a:endParaRPr lang="en-US" i="1" dirty="0">
              <a:solidFill>
                <a:schemeClr val="bg1">
                  <a:lumMod val="75000"/>
                </a:schemeClr>
              </a:solidFill>
            </a:endParaRPr>
          </a:p>
        </p:txBody>
      </p:sp>
    </p:spTree>
    <p:extLst>
      <p:ext uri="{BB962C8B-B14F-4D97-AF65-F5344CB8AC3E}">
        <p14:creationId xmlns:p14="http://schemas.microsoft.com/office/powerpoint/2010/main" val="1971909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14796" y="555920"/>
            <a:ext cx="10654513"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smtClean="0"/>
              <a:t>Changes to IMPROVE RHR Calculations and Metrics </a:t>
            </a:r>
            <a:r>
              <a:rPr lang="en-US" sz="4000" dirty="0"/>
              <a:t>between 5/2019 and 10/2019 versions</a:t>
            </a:r>
          </a:p>
        </p:txBody>
      </p:sp>
    </p:spTree>
    <p:extLst>
      <p:ext uri="{BB962C8B-B14F-4D97-AF65-F5344CB8AC3E}">
        <p14:creationId xmlns:p14="http://schemas.microsoft.com/office/powerpoint/2010/main" val="18564242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622484" y="3137337"/>
            <a:ext cx="10058400" cy="344162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smtClean="0"/>
              <a:t>Chloride=chlf/</a:t>
            </a:r>
            <a:r>
              <a:rPr lang="en-US" sz="2000" b="1" smtClean="0"/>
              <a:t>1000</a:t>
            </a:r>
            <a:r>
              <a:rPr lang="en-US" sz="2000" smtClean="0"/>
              <a:t>;</a:t>
            </a:r>
          </a:p>
          <a:p>
            <a:r>
              <a:rPr lang="en-US" sz="2000" smtClean="0"/>
              <a:t>Chlorine=clf/</a:t>
            </a:r>
            <a:r>
              <a:rPr lang="en-US" sz="2000" b="1" smtClean="0"/>
              <a:t>1000</a:t>
            </a:r>
            <a:r>
              <a:rPr lang="en-US" sz="2000" smtClean="0"/>
              <a:t>;</a:t>
            </a:r>
          </a:p>
          <a:p>
            <a:r>
              <a:rPr lang="en-US" sz="2000" smtClean="0"/>
              <a:t>Sea_Salt=</a:t>
            </a:r>
            <a:r>
              <a:rPr lang="en-US" sz="2000" b="1" smtClean="0"/>
              <a:t>1.8</a:t>
            </a:r>
            <a:r>
              <a:rPr lang="en-US" sz="2000" smtClean="0"/>
              <a:t>*Chloride;</a:t>
            </a:r>
          </a:p>
          <a:p>
            <a:r>
              <a:rPr lang="en-US" sz="2000" smtClean="0"/>
              <a:t>if ((year le </a:t>
            </a:r>
            <a:r>
              <a:rPr lang="en-US" sz="2000" b="1" smtClean="0"/>
              <a:t>2003</a:t>
            </a:r>
            <a:r>
              <a:rPr lang="en-US" sz="2000" smtClean="0"/>
              <a:t>) and (chlf &lt; chlf_mdl or chlf=</a:t>
            </a:r>
            <a:r>
              <a:rPr lang="en-US" sz="2000" b="1" smtClean="0"/>
              <a:t>.</a:t>
            </a:r>
            <a:r>
              <a:rPr lang="en-US" sz="2000" smtClean="0"/>
              <a:t>))  then Sea_Salt=</a:t>
            </a:r>
            <a:r>
              <a:rPr lang="en-US" sz="2000" b="1" smtClean="0"/>
              <a:t>1.8</a:t>
            </a:r>
            <a:r>
              <a:rPr lang="en-US" sz="2000" smtClean="0"/>
              <a:t>*Chlorine;</a:t>
            </a:r>
          </a:p>
          <a:p>
            <a:r>
              <a:rPr lang="en-US" sz="2000" smtClean="0"/>
              <a:t>if ((year gt </a:t>
            </a:r>
            <a:r>
              <a:rPr lang="en-US" sz="2000" b="1" smtClean="0"/>
              <a:t>2003</a:t>
            </a:r>
            <a:r>
              <a:rPr lang="en-US" sz="2000" smtClean="0"/>
              <a:t>) and (chlf &lt; chlf_mdl or chlf=</a:t>
            </a:r>
            <a:r>
              <a:rPr lang="en-US" sz="2000" b="1" smtClean="0"/>
              <a:t>.</a:t>
            </a:r>
            <a:r>
              <a:rPr lang="en-US" sz="2000" smtClean="0"/>
              <a:t>) and (clf ne </a:t>
            </a:r>
            <a:r>
              <a:rPr lang="en-US" sz="2000" b="1" smtClean="0"/>
              <a:t>.</a:t>
            </a:r>
            <a:r>
              <a:rPr lang="en-US" sz="2000" smtClean="0"/>
              <a:t>)) then Sea_Salt=</a:t>
            </a:r>
            <a:r>
              <a:rPr lang="en-US" sz="2000" b="1" smtClean="0"/>
              <a:t>1.8</a:t>
            </a:r>
            <a:r>
              <a:rPr lang="en-US" sz="2000" smtClean="0"/>
              <a:t>*Chlorine;</a:t>
            </a:r>
            <a:endParaRPr lang="en-US" sz="2000" dirty="0"/>
          </a:p>
        </p:txBody>
      </p:sp>
      <p:cxnSp>
        <p:nvCxnSpPr>
          <p:cNvPr id="9" name="Straight Arrow Connector 8"/>
          <p:cNvCxnSpPr/>
          <p:nvPr/>
        </p:nvCxnSpPr>
        <p:spPr>
          <a:xfrm flipH="1">
            <a:off x="7801658" y="3314324"/>
            <a:ext cx="347623" cy="9597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149280" y="5899443"/>
            <a:ext cx="1518962" cy="369332"/>
          </a:xfrm>
          <a:prstGeom prst="rect">
            <a:avLst/>
          </a:prstGeom>
          <a:noFill/>
        </p:spPr>
        <p:txBody>
          <a:bodyPr wrap="square" rtlCol="0">
            <a:spAutoFit/>
          </a:bodyPr>
          <a:lstStyle/>
          <a:p>
            <a:r>
              <a:rPr lang="en-US" dirty="0" smtClean="0"/>
              <a:t>The new way</a:t>
            </a:r>
            <a:endParaRPr lang="en-US" dirty="0"/>
          </a:p>
        </p:txBody>
      </p:sp>
      <p:cxnSp>
        <p:nvCxnSpPr>
          <p:cNvPr id="11" name="Straight Arrow Connector 10"/>
          <p:cNvCxnSpPr/>
          <p:nvPr/>
        </p:nvCxnSpPr>
        <p:spPr>
          <a:xfrm flipH="1" flipV="1">
            <a:off x="7867151" y="5174664"/>
            <a:ext cx="564259" cy="7184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95045" y="437174"/>
            <a:ext cx="9654668" cy="1200329"/>
          </a:xfrm>
          <a:prstGeom prst="rect">
            <a:avLst/>
          </a:prstGeom>
          <a:noFill/>
        </p:spPr>
        <p:txBody>
          <a:bodyPr wrap="square" rtlCol="0">
            <a:spAutoFit/>
          </a:bodyPr>
          <a:lstStyle/>
          <a:p>
            <a:r>
              <a:rPr lang="en-US" b="1" dirty="0" smtClean="0"/>
              <a:t>Modified chloride calculation</a:t>
            </a:r>
          </a:p>
          <a:p>
            <a:pPr marL="285750" indent="-285750">
              <a:buFont typeface="Arial" panose="020B0604020202020204" pitchFamily="34" charset="0"/>
              <a:buChar char="•"/>
            </a:pPr>
            <a:r>
              <a:rPr lang="en-US" dirty="0" smtClean="0"/>
              <a:t>Chloride algorithm updated prior to 10_19 version to reflect dramatically reduced IC chloride artifact after 2003.</a:t>
            </a:r>
          </a:p>
          <a:p>
            <a:endParaRPr lang="en-US" dirty="0"/>
          </a:p>
        </p:txBody>
      </p:sp>
      <p:sp>
        <p:nvSpPr>
          <p:cNvPr id="13" name="TextBox 12"/>
          <p:cNvSpPr txBox="1"/>
          <p:nvPr/>
        </p:nvSpPr>
        <p:spPr>
          <a:xfrm>
            <a:off x="7591320" y="3012095"/>
            <a:ext cx="1518962" cy="369332"/>
          </a:xfrm>
          <a:prstGeom prst="rect">
            <a:avLst/>
          </a:prstGeom>
          <a:noFill/>
        </p:spPr>
        <p:txBody>
          <a:bodyPr wrap="square" rtlCol="0">
            <a:spAutoFit/>
          </a:bodyPr>
          <a:lstStyle/>
          <a:p>
            <a:r>
              <a:rPr lang="en-US" dirty="0" smtClean="0"/>
              <a:t>The old way</a:t>
            </a:r>
            <a:endParaRPr lang="en-US" dirty="0"/>
          </a:p>
        </p:txBody>
      </p:sp>
      <p:graphicFrame>
        <p:nvGraphicFramePr>
          <p:cNvPr id="14" name="Table 13"/>
          <p:cNvGraphicFramePr>
            <a:graphicFrameLocks noGrp="1"/>
          </p:cNvGraphicFramePr>
          <p:nvPr>
            <p:extLst>
              <p:ext uri="{D42A27DB-BD31-4B8C-83A1-F6EECF244321}">
                <p14:modId xmlns:p14="http://schemas.microsoft.com/office/powerpoint/2010/main" val="1032813352"/>
              </p:ext>
            </p:extLst>
          </p:nvPr>
        </p:nvGraphicFramePr>
        <p:xfrm>
          <a:off x="795980" y="1551671"/>
          <a:ext cx="7353300" cy="1312354"/>
        </p:xfrm>
        <a:graphic>
          <a:graphicData uri="http://schemas.openxmlformats.org/drawingml/2006/table">
            <a:tbl>
              <a:tblPr>
                <a:tableStyleId>{5C22544A-7EE6-4342-B048-85BDC9FD1C3A}</a:tableStyleId>
              </a:tblPr>
              <a:tblGrid>
                <a:gridCol w="1562100">
                  <a:extLst>
                    <a:ext uri="{9D8B030D-6E8A-4147-A177-3AD203B41FA5}">
                      <a16:colId xmlns:a16="http://schemas.microsoft.com/office/drawing/2014/main" val="1928325365"/>
                    </a:ext>
                  </a:extLst>
                </a:gridCol>
                <a:gridCol w="965200">
                  <a:extLst>
                    <a:ext uri="{9D8B030D-6E8A-4147-A177-3AD203B41FA5}">
                      <a16:colId xmlns:a16="http://schemas.microsoft.com/office/drawing/2014/main" val="3700800395"/>
                    </a:ext>
                  </a:extLst>
                </a:gridCol>
                <a:gridCol w="965200">
                  <a:extLst>
                    <a:ext uri="{9D8B030D-6E8A-4147-A177-3AD203B41FA5}">
                      <a16:colId xmlns:a16="http://schemas.microsoft.com/office/drawing/2014/main" val="3468559136"/>
                    </a:ext>
                  </a:extLst>
                </a:gridCol>
                <a:gridCol w="965200">
                  <a:extLst>
                    <a:ext uri="{9D8B030D-6E8A-4147-A177-3AD203B41FA5}">
                      <a16:colId xmlns:a16="http://schemas.microsoft.com/office/drawing/2014/main" val="3681404243"/>
                    </a:ext>
                  </a:extLst>
                </a:gridCol>
                <a:gridCol w="972973">
                  <a:extLst>
                    <a:ext uri="{9D8B030D-6E8A-4147-A177-3AD203B41FA5}">
                      <a16:colId xmlns:a16="http://schemas.microsoft.com/office/drawing/2014/main" val="794292303"/>
                    </a:ext>
                  </a:extLst>
                </a:gridCol>
                <a:gridCol w="957427">
                  <a:extLst>
                    <a:ext uri="{9D8B030D-6E8A-4147-A177-3AD203B41FA5}">
                      <a16:colId xmlns:a16="http://schemas.microsoft.com/office/drawing/2014/main" val="3851384200"/>
                    </a:ext>
                  </a:extLst>
                </a:gridCol>
                <a:gridCol w="965200">
                  <a:extLst>
                    <a:ext uri="{9D8B030D-6E8A-4147-A177-3AD203B41FA5}">
                      <a16:colId xmlns:a16="http://schemas.microsoft.com/office/drawing/2014/main" val="2058207370"/>
                    </a:ext>
                  </a:extLst>
                </a:gridCol>
              </a:tblGrid>
              <a:tr h="550354">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Reported Data</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Clearest Days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Haziest Days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Most Impaired Days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Natural Conditions Estimates</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2064 endpoints</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47026346"/>
                  </a:ext>
                </a:extLst>
              </a:tr>
              <a:tr h="571500">
                <a:tc>
                  <a:txBody>
                    <a:bodyPr/>
                    <a:lstStyle/>
                    <a:p>
                      <a:pPr algn="l" fontAlgn="b"/>
                      <a:r>
                        <a:rPr lang="en-US" sz="1100" u="none" strike="noStrike" dirty="0" smtClean="0">
                          <a:effectLst/>
                        </a:rPr>
                        <a:t>Significance </a:t>
                      </a:r>
                      <a:r>
                        <a:rPr lang="en-US" sz="1100" u="none" strike="noStrike" dirty="0">
                          <a:effectLst/>
                        </a:rPr>
                        <a:t>of change</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100" u="none" strike="noStrike">
                          <a:effectLst/>
                        </a:rPr>
                        <a:t>very minor</a:t>
                      </a:r>
                      <a:endParaRPr lang="en-US" sz="1100" b="0" i="0" u="none" strike="noStrike">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tc>
                  <a:txBody>
                    <a:bodyPr/>
                    <a:lstStyle/>
                    <a:p>
                      <a:pPr algn="ctr" fontAlgn="b"/>
                      <a:r>
                        <a:rPr lang="en-US" sz="1100" u="none" strike="noStrike" dirty="0">
                          <a:effectLst/>
                        </a:rPr>
                        <a:t>very minor</a:t>
                      </a:r>
                      <a:endParaRPr lang="en-US" sz="1100" b="0" i="0" u="none" strike="noStrike" dirty="0">
                        <a:solidFill>
                          <a:srgbClr val="000000"/>
                        </a:solidFill>
                        <a:effectLst/>
                        <a:latin typeface="Calibri" panose="020F0502020204030204" pitchFamily="34" charset="0"/>
                      </a:endParaRPr>
                    </a:p>
                  </a:txBody>
                  <a:tcPr marL="9525" marR="9525" marT="9525" marB="0" anchor="b">
                    <a:solidFill>
                      <a:schemeClr val="accent6">
                        <a:lumMod val="20000"/>
                        <a:lumOff val="80000"/>
                      </a:schemeClr>
                    </a:solidFill>
                  </a:tcPr>
                </a:tc>
                <a:extLst>
                  <a:ext uri="{0D108BD9-81ED-4DB2-BD59-A6C34878D82A}">
                    <a16:rowId xmlns:a16="http://schemas.microsoft.com/office/drawing/2014/main" val="2737764452"/>
                  </a:ext>
                </a:extLst>
              </a:tr>
              <a:tr h="190500">
                <a:tc>
                  <a:txBody>
                    <a:bodyPr/>
                    <a:lstStyle/>
                    <a:p>
                      <a:pPr algn="l" fontAlgn="b"/>
                      <a:r>
                        <a:rPr lang="en-US" sz="1100" u="none" strike="noStrike">
                          <a:effectLst/>
                        </a:rPr>
                        <a:t>Number of sites affected</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100" b="0" i="0" u="none" strike="noStrike" dirty="0" smtClean="0">
                          <a:solidFill>
                            <a:srgbClr val="000000"/>
                          </a:solidFill>
                          <a:effectLst/>
                          <a:latin typeface="Calibri" panose="020F0502020204030204" pitchFamily="34" charset="0"/>
                        </a:rPr>
                        <a:t>all</a:t>
                      </a:r>
                    </a:p>
                  </a:txBody>
                  <a:tcPr marL="9525" marR="9525" marT="9525" marB="0" anchor="b"/>
                </a:tc>
                <a:extLst>
                  <a:ext uri="{0D108BD9-81ED-4DB2-BD59-A6C34878D82A}">
                    <a16:rowId xmlns:a16="http://schemas.microsoft.com/office/drawing/2014/main" val="2987995465"/>
                  </a:ext>
                </a:extLst>
              </a:tr>
            </a:tbl>
          </a:graphicData>
        </a:graphic>
      </p:graphicFrame>
      <p:sp>
        <p:nvSpPr>
          <p:cNvPr id="15" name="TextBox 14"/>
          <p:cNvSpPr txBox="1"/>
          <p:nvPr/>
        </p:nvSpPr>
        <p:spPr>
          <a:xfrm>
            <a:off x="1825309" y="5533869"/>
            <a:ext cx="3792367" cy="369332"/>
          </a:xfrm>
          <a:prstGeom prst="rect">
            <a:avLst/>
          </a:prstGeom>
          <a:noFill/>
        </p:spPr>
        <p:txBody>
          <a:bodyPr wrap="square" rtlCol="0">
            <a:spAutoFit/>
          </a:bodyPr>
          <a:lstStyle/>
          <a:p>
            <a:r>
              <a:rPr lang="en-US" dirty="0" smtClean="0"/>
              <a:t>A “.” represents a missing observation</a:t>
            </a:r>
            <a:endParaRPr lang="en-US" dirty="0"/>
          </a:p>
        </p:txBody>
      </p:sp>
      <p:cxnSp>
        <p:nvCxnSpPr>
          <p:cNvPr id="16" name="Straight Arrow Connector 15"/>
          <p:cNvCxnSpPr/>
          <p:nvPr/>
        </p:nvCxnSpPr>
        <p:spPr>
          <a:xfrm flipV="1">
            <a:off x="5332651" y="5081798"/>
            <a:ext cx="319033" cy="5259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51703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2027</TotalTime>
  <Words>1246</Words>
  <Application>Microsoft Office PowerPoint</Application>
  <PresentationFormat>Widescreen</PresentationFormat>
  <Paragraphs>194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Changes to IMPROVE RHR Calculations and Metrics since 10/2019 version before changing patching routine</vt:lpstr>
      <vt:lpstr>PowerPoint Presentation</vt:lpstr>
      <vt:lpstr>PowerPoint Presentation</vt:lpstr>
      <vt:lpstr>PowerPoint Presentation</vt:lpstr>
      <vt:lpstr>PowerPoint Presentation</vt:lpstr>
      <vt:lpstr>PowerPoint Presentation</vt:lpstr>
      <vt:lpstr>Changes to IMPROVE RHR Calculations and Metrics after changing only “patching” routine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Changes to IMPROVE RHR Metric Data Processing since 10/2019 version</dc:title>
  <dc:creator>Scott</dc:creator>
  <cp:lastModifiedBy>Scott</cp:lastModifiedBy>
  <cp:revision>41</cp:revision>
  <dcterms:created xsi:type="dcterms:W3CDTF">2019-12-18T06:51:31Z</dcterms:created>
  <dcterms:modified xsi:type="dcterms:W3CDTF">2019-12-19T16:46:19Z</dcterms:modified>
</cp:coreProperties>
</file>